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4"/>
    <p:sldMasterId id="2147483683" r:id="rId5"/>
  </p:sldMasterIdLst>
  <p:notesMasterIdLst>
    <p:notesMasterId r:id="rId33"/>
  </p:notesMasterIdLst>
  <p:handoutMasterIdLst>
    <p:handoutMasterId r:id="rId34"/>
  </p:handoutMasterIdLst>
  <p:sldIdLst>
    <p:sldId id="256" r:id="rId6"/>
    <p:sldId id="578" r:id="rId7"/>
    <p:sldId id="258" r:id="rId8"/>
    <p:sldId id="284" r:id="rId9"/>
    <p:sldId id="584" r:id="rId10"/>
    <p:sldId id="325" r:id="rId11"/>
    <p:sldId id="301" r:id="rId12"/>
    <p:sldId id="579" r:id="rId13"/>
    <p:sldId id="302" r:id="rId14"/>
    <p:sldId id="575" r:id="rId15"/>
    <p:sldId id="568" r:id="rId16"/>
    <p:sldId id="306" r:id="rId17"/>
    <p:sldId id="582" r:id="rId18"/>
    <p:sldId id="583" r:id="rId19"/>
    <p:sldId id="581" r:id="rId20"/>
    <p:sldId id="571" r:id="rId21"/>
    <p:sldId id="587" r:id="rId22"/>
    <p:sldId id="572" r:id="rId23"/>
    <p:sldId id="577" r:id="rId24"/>
    <p:sldId id="573" r:id="rId25"/>
    <p:sldId id="574" r:id="rId26"/>
    <p:sldId id="569" r:id="rId27"/>
    <p:sldId id="570" r:id="rId28"/>
    <p:sldId id="576" r:id="rId29"/>
    <p:sldId id="324" r:id="rId30"/>
    <p:sldId id="580" r:id="rId31"/>
    <p:sldId id="588" r:id="rId32"/>
  </p:sldIdLst>
  <p:sldSz cx="11520488" cy="6480175"/>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A75A17A-EE8B-4B3A-936B-0CAC83E927D4}">
          <p14:sldIdLst>
            <p14:sldId id="256"/>
            <p14:sldId id="578"/>
            <p14:sldId id="258"/>
            <p14:sldId id="284"/>
            <p14:sldId id="584"/>
            <p14:sldId id="325"/>
          </p14:sldIdLst>
        </p14:section>
        <p14:section name="Direct Lake" id="{6A6D6295-6743-481B-8D18-71B703BCE945}">
          <p14:sldIdLst>
            <p14:sldId id="301"/>
            <p14:sldId id="579"/>
          </p14:sldIdLst>
        </p14:section>
        <p14:section name="Limitations" id="{0A98E0AD-492D-4315-AA46-13FDE1BB02A9}">
          <p14:sldIdLst>
            <p14:sldId id="302"/>
          </p14:sldIdLst>
        </p14:section>
        <p14:section name="DQ v Import v direct lake" id="{28E8BAF2-FC83-43DE-84D7-4C47AD0F920E}">
          <p14:sldIdLst>
            <p14:sldId id="575"/>
            <p14:sldId id="568"/>
          </p14:sldIdLst>
        </p14:section>
        <p14:section name="Dev Framework" id="{1C811224-4EC0-4609-AD90-31EFBD30EE90}">
          <p14:sldIdLst>
            <p14:sldId id="306"/>
            <p14:sldId id="582"/>
            <p14:sldId id="583"/>
            <p14:sldId id="581"/>
          </p14:sldIdLst>
        </p14:section>
        <p14:section name="Best Practices" id="{2656520E-9481-4C12-BE25-9C7E29ECE44A}">
          <p14:sldIdLst>
            <p14:sldId id="571"/>
            <p14:sldId id="587"/>
            <p14:sldId id="572"/>
            <p14:sldId id="577"/>
            <p14:sldId id="573"/>
            <p14:sldId id="574"/>
          </p14:sldIdLst>
        </p14:section>
        <p14:section name="storage mode" id="{255A219B-C8AE-4872-B72A-FDFA20590DF5}">
          <p14:sldIdLst>
            <p14:sldId id="569"/>
          </p14:sldIdLst>
        </p14:section>
        <p14:section name="Upcoming" id="{3E2CA53E-9982-4F7A-9CBA-2088602F1FFE}">
          <p14:sldIdLst>
            <p14:sldId id="570"/>
          </p14:sldIdLst>
        </p14:section>
        <p14:section name="Closing" id="{CE0ADAA8-7B6B-4962-A6F5-A217361491B1}">
          <p14:sldIdLst>
            <p14:sldId id="576"/>
            <p14:sldId id="324"/>
            <p14:sldId id="580"/>
            <p14:sldId id="588"/>
          </p14:sldIdLst>
        </p14:section>
      </p14:sectionLst>
    </p:ex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D21"/>
    <a:srgbClr val="7A7E81"/>
    <a:srgbClr val="FFFFFF"/>
    <a:srgbClr val="FFA51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96E3A9-1856-2F05-9065-9DB727324B4D}" v="21" dt="2025-05-30T23:53:54.903"/>
    <p1510:client id="{DD51BFCA-51FD-41E2-888B-819DBF4EFA82}" v="14" dt="2025-05-31T13:44:50.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6213" autoAdjust="0"/>
  </p:normalViewPr>
  <p:slideViewPr>
    <p:cSldViewPr snapToGrid="0" snapToObjects="1">
      <p:cViewPr varScale="1">
        <p:scale>
          <a:sx n="55" d="100"/>
          <a:sy n="55" d="100"/>
        </p:scale>
        <p:origin x="955" y="43"/>
      </p:cViewPr>
      <p:guideLst>
        <p:guide orient="horz" pos="2041"/>
        <p:guide pos="362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838"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tenantanon#a8e5d571-43e8-4c3c-96be-344156cf6887::" providerId="AD" clId="Web-{6196E3A9-1856-2F05-9065-9DB727324B4D}"/>
    <pc:docChg chg="modSld">
      <pc:chgData name="Guest User" userId="S::urn:spo:tenantanon#a8e5d571-43e8-4c3c-96be-344156cf6887::" providerId="AD" clId="Web-{6196E3A9-1856-2F05-9065-9DB727324B4D}" dt="2025-05-30T23:53:54.903" v="21" actId="20577"/>
      <pc:docMkLst>
        <pc:docMk/>
      </pc:docMkLst>
      <pc:sldChg chg="modSp">
        <pc:chgData name="Guest User" userId="S::urn:spo:tenantanon#a8e5d571-43e8-4c3c-96be-344156cf6887::" providerId="AD" clId="Web-{6196E3A9-1856-2F05-9065-9DB727324B4D}" dt="2025-05-30T23:53:54.903" v="21" actId="20577"/>
        <pc:sldMkLst>
          <pc:docMk/>
          <pc:sldMk cId="293794125" sldId="325"/>
        </pc:sldMkLst>
        <pc:spChg chg="mod">
          <ac:chgData name="Guest User" userId="S::urn:spo:tenantanon#a8e5d571-43e8-4c3c-96be-344156cf6887::" providerId="AD" clId="Web-{6196E3A9-1856-2F05-9065-9DB727324B4D}" dt="2025-05-30T23:53:54.903" v="21" actId="20577"/>
          <ac:spMkLst>
            <pc:docMk/>
            <pc:sldMk cId="293794125" sldId="325"/>
            <ac:spMk id="5" creationId="{00000000-0000-0000-0000-000000000000}"/>
          </ac:spMkLst>
        </pc:spChg>
      </pc:sldChg>
      <pc:sldChg chg="modSp">
        <pc:chgData name="Guest User" userId="S::urn:spo:tenantanon#a8e5d571-43e8-4c3c-96be-344156cf6887::" providerId="AD" clId="Web-{6196E3A9-1856-2F05-9065-9DB727324B4D}" dt="2025-05-30T23:22:24.492" v="12" actId="20577"/>
        <pc:sldMkLst>
          <pc:docMk/>
          <pc:sldMk cId="694674956" sldId="577"/>
        </pc:sldMkLst>
        <pc:spChg chg="mod">
          <ac:chgData name="Guest User" userId="S::urn:spo:tenantanon#a8e5d571-43e8-4c3c-96be-344156cf6887::" providerId="AD" clId="Web-{6196E3A9-1856-2F05-9065-9DB727324B4D}" dt="2025-05-30T23:22:24.492" v="12" actId="20577"/>
          <ac:spMkLst>
            <pc:docMk/>
            <pc:sldMk cId="694674956" sldId="577"/>
            <ac:spMk id="5" creationId="{32E49859-1B4B-CCD6-C21E-0BFF4183D34F}"/>
          </ac:spMkLst>
        </pc:spChg>
      </pc:sldChg>
    </pc:docChg>
  </pc:docChgLst>
  <pc:docChgLst>
    <pc:chgData name="Belinda Allen" userId="ec86bd76-a45c-4674-8bcc-625f3f84b37f" providerId="ADAL" clId="{DD51BFCA-51FD-41E2-888B-819DBF4EFA82}"/>
    <pc:docChg chg="undo redo custSel addSld delSld modSld modMainMaster modSection modNotesMaster modHandout">
      <pc:chgData name="Belinda Allen" userId="ec86bd76-a45c-4674-8bcc-625f3f84b37f" providerId="ADAL" clId="{DD51BFCA-51FD-41E2-888B-819DBF4EFA82}" dt="2025-05-31T13:45:36.360" v="855" actId="47"/>
      <pc:docMkLst>
        <pc:docMk/>
      </pc:docMkLst>
      <pc:sldChg chg="addSp delSp modSp mod setBg modClrScheme delDesignElem chgLayout">
        <pc:chgData name="Belinda Allen" userId="ec86bd76-a45c-4674-8bcc-625f3f84b37f" providerId="ADAL" clId="{DD51BFCA-51FD-41E2-888B-819DBF4EFA82}" dt="2025-05-31T13:43:48.200" v="847" actId="931"/>
        <pc:sldMkLst>
          <pc:docMk/>
          <pc:sldMk cId="3306994405" sldId="256"/>
        </pc:sldMkLst>
        <pc:spChg chg="mod ord">
          <ac:chgData name="Belinda Allen" userId="ec86bd76-a45c-4674-8bcc-625f3f84b37f" providerId="ADAL" clId="{DD51BFCA-51FD-41E2-888B-819DBF4EFA82}" dt="2025-05-30T14:15:52.433" v="811" actId="700"/>
          <ac:spMkLst>
            <pc:docMk/>
            <pc:sldMk cId="3306994405" sldId="256"/>
            <ac:spMk id="4" creationId="{F698A303-33F4-EFD9-C021-0AAAF8F54222}"/>
          </ac:spMkLst>
        </pc:spChg>
        <pc:spChg chg="add del">
          <ac:chgData name="Belinda Allen" userId="ec86bd76-a45c-4674-8bcc-625f3f84b37f" providerId="ADAL" clId="{DD51BFCA-51FD-41E2-888B-819DBF4EFA82}" dt="2025-05-30T14:15:52.433" v="811" actId="700"/>
          <ac:spMkLst>
            <pc:docMk/>
            <pc:sldMk cId="3306994405" sldId="256"/>
            <ac:spMk id="23" creationId="{F12E7CC5-C78B-4EBD-9565-3FA00FAA6CF2}"/>
          </ac:spMkLst>
        </pc:spChg>
        <pc:spChg chg="add del">
          <ac:chgData name="Belinda Allen" userId="ec86bd76-a45c-4674-8bcc-625f3f84b37f" providerId="ADAL" clId="{DD51BFCA-51FD-41E2-888B-819DBF4EFA82}" dt="2025-05-30T14:15:52.433" v="811" actId="700"/>
          <ac:spMkLst>
            <pc:docMk/>
            <pc:sldMk cId="3306994405" sldId="256"/>
            <ac:spMk id="24" creationId="{3A4529A5-F675-429F-8044-01372BB13422}"/>
          </ac:spMkLst>
        </pc:spChg>
        <pc:spChg chg="add del">
          <ac:chgData name="Belinda Allen" userId="ec86bd76-a45c-4674-8bcc-625f3f84b37f" providerId="ADAL" clId="{DD51BFCA-51FD-41E2-888B-819DBF4EFA82}" dt="2025-05-30T14:15:52.433" v="811" actId="700"/>
          <ac:spMkLst>
            <pc:docMk/>
            <pc:sldMk cId="3306994405" sldId="256"/>
            <ac:spMk id="25" creationId="{63DAB858-5A0C-4AFF-AAC6-705EDF8DB733}"/>
          </ac:spMkLst>
        </pc:spChg>
        <pc:picChg chg="mod">
          <ac:chgData name="Belinda Allen" userId="ec86bd76-a45c-4674-8bcc-625f3f84b37f" providerId="ADAL" clId="{DD51BFCA-51FD-41E2-888B-819DBF4EFA82}" dt="2025-05-30T14:15:51.867" v="810" actId="26606"/>
          <ac:picMkLst>
            <pc:docMk/>
            <pc:sldMk cId="3306994405" sldId="256"/>
            <ac:picMk id="3" creationId="{0D646E72-1A18-7548-FF97-1FCE06D1FE9C}"/>
          </ac:picMkLst>
        </pc:picChg>
        <pc:picChg chg="add mod">
          <ac:chgData name="Belinda Allen" userId="ec86bd76-a45c-4674-8bcc-625f3f84b37f" providerId="ADAL" clId="{DD51BFCA-51FD-41E2-888B-819DBF4EFA82}" dt="2025-05-31T13:43:48.200" v="847" actId="931"/>
          <ac:picMkLst>
            <pc:docMk/>
            <pc:sldMk cId="3306994405" sldId="256"/>
            <ac:picMk id="5" creationId="{613C6D43-AF80-16FE-540E-46D104FF58AC}"/>
          </ac:picMkLst>
        </pc:picChg>
      </pc:sldChg>
      <pc:sldChg chg="del">
        <pc:chgData name="Belinda Allen" userId="ec86bd76-a45c-4674-8bcc-625f3f84b37f" providerId="ADAL" clId="{DD51BFCA-51FD-41E2-888B-819DBF4EFA82}" dt="2025-05-30T13:58:12.719" v="756" actId="47"/>
        <pc:sldMkLst>
          <pc:docMk/>
          <pc:sldMk cId="148607444" sldId="262"/>
        </pc:sldMkLst>
      </pc:sldChg>
      <pc:sldChg chg="modNotesTx">
        <pc:chgData name="Belinda Allen" userId="ec86bd76-a45c-4674-8bcc-625f3f84b37f" providerId="ADAL" clId="{DD51BFCA-51FD-41E2-888B-819DBF4EFA82}" dt="2025-05-30T12:39:12.256" v="0" actId="20577"/>
        <pc:sldMkLst>
          <pc:docMk/>
          <pc:sldMk cId="1564941365" sldId="301"/>
        </pc:sldMkLst>
      </pc:sldChg>
      <pc:sldChg chg="modNotesTx">
        <pc:chgData name="Belinda Allen" userId="ec86bd76-a45c-4674-8bcc-625f3f84b37f" providerId="ADAL" clId="{DD51BFCA-51FD-41E2-888B-819DBF4EFA82}" dt="2025-05-30T12:45:57.894" v="59" actId="6549"/>
        <pc:sldMkLst>
          <pc:docMk/>
          <pc:sldMk cId="3162550103" sldId="302"/>
        </pc:sldMkLst>
      </pc:sldChg>
      <pc:sldChg chg="modSp mod modNotesTx">
        <pc:chgData name="Belinda Allen" userId="ec86bd76-a45c-4674-8bcc-625f3f84b37f" providerId="ADAL" clId="{DD51BFCA-51FD-41E2-888B-819DBF4EFA82}" dt="2025-05-30T14:16:56.156" v="815" actId="12100"/>
        <pc:sldMkLst>
          <pc:docMk/>
          <pc:sldMk cId="2027131507" sldId="306"/>
        </pc:sldMkLst>
        <pc:graphicFrameChg chg="mod">
          <ac:chgData name="Belinda Allen" userId="ec86bd76-a45c-4674-8bcc-625f3f84b37f" providerId="ADAL" clId="{DD51BFCA-51FD-41E2-888B-819DBF4EFA82}" dt="2025-05-30T14:16:56.156" v="815" actId="12100"/>
          <ac:graphicFrameMkLst>
            <pc:docMk/>
            <pc:sldMk cId="2027131507" sldId="306"/>
            <ac:graphicFrameMk id="2" creationId="{5C9D5A3B-452B-0688-9C0E-0EA07131EEFF}"/>
          </ac:graphicFrameMkLst>
        </pc:graphicFrameChg>
      </pc:sldChg>
      <pc:sldChg chg="addSp modSp mod">
        <pc:chgData name="Belinda Allen" userId="ec86bd76-a45c-4674-8bcc-625f3f84b37f" providerId="ADAL" clId="{DD51BFCA-51FD-41E2-888B-819DBF4EFA82}" dt="2025-05-30T14:20:16.306" v="842" actId="1076"/>
        <pc:sldMkLst>
          <pc:docMk/>
          <pc:sldMk cId="3530143480" sldId="324"/>
        </pc:sldMkLst>
        <pc:spChg chg="mod">
          <ac:chgData name="Belinda Allen" userId="ec86bd76-a45c-4674-8bcc-625f3f84b37f" providerId="ADAL" clId="{DD51BFCA-51FD-41E2-888B-819DBF4EFA82}" dt="2025-05-30T13:58:22.952" v="774" actId="20577"/>
          <ac:spMkLst>
            <pc:docMk/>
            <pc:sldMk cId="3530143480" sldId="324"/>
            <ac:spMk id="2" creationId="{00000000-0000-0000-0000-000000000000}"/>
          </ac:spMkLst>
        </pc:spChg>
        <pc:picChg chg="add mod">
          <ac:chgData name="Belinda Allen" userId="ec86bd76-a45c-4674-8bcc-625f3f84b37f" providerId="ADAL" clId="{DD51BFCA-51FD-41E2-888B-819DBF4EFA82}" dt="2025-05-30T14:20:00.965" v="840" actId="1076"/>
          <ac:picMkLst>
            <pc:docMk/>
            <pc:sldMk cId="3530143480" sldId="324"/>
            <ac:picMk id="3" creationId="{6F877808-30D5-4D8D-86E3-4B3E30F9D145}"/>
          </ac:picMkLst>
        </pc:picChg>
        <pc:picChg chg="add mod">
          <ac:chgData name="Belinda Allen" userId="ec86bd76-a45c-4674-8bcc-625f3f84b37f" providerId="ADAL" clId="{DD51BFCA-51FD-41E2-888B-819DBF4EFA82}" dt="2025-05-30T14:20:16.306" v="842" actId="1076"/>
          <ac:picMkLst>
            <pc:docMk/>
            <pc:sldMk cId="3530143480" sldId="324"/>
            <ac:picMk id="4" creationId="{DB5045D5-7508-B894-C031-992CDC72B3C5}"/>
          </ac:picMkLst>
        </pc:picChg>
        <pc:picChg chg="add mod">
          <ac:chgData name="Belinda Allen" userId="ec86bd76-a45c-4674-8bcc-625f3f84b37f" providerId="ADAL" clId="{DD51BFCA-51FD-41E2-888B-819DBF4EFA82}" dt="2025-05-30T14:20:16.306" v="842" actId="1076"/>
          <ac:picMkLst>
            <pc:docMk/>
            <pc:sldMk cId="3530143480" sldId="324"/>
            <ac:picMk id="5" creationId="{33628B30-6850-F821-F41D-8D7BD55DCD8D}"/>
          </ac:picMkLst>
        </pc:picChg>
      </pc:sldChg>
      <pc:sldChg chg="modNotesTx">
        <pc:chgData name="Belinda Allen" userId="ec86bd76-a45c-4674-8bcc-625f3f84b37f" providerId="ADAL" clId="{DD51BFCA-51FD-41E2-888B-819DBF4EFA82}" dt="2025-05-30T13:05:37.974" v="83" actId="20577"/>
        <pc:sldMkLst>
          <pc:docMk/>
          <pc:sldMk cId="1326440618" sldId="568"/>
        </pc:sldMkLst>
      </pc:sldChg>
      <pc:sldChg chg="modSp mod modNotesTx">
        <pc:chgData name="Belinda Allen" userId="ec86bd76-a45c-4674-8bcc-625f3f84b37f" providerId="ADAL" clId="{DD51BFCA-51FD-41E2-888B-819DBF4EFA82}" dt="2025-05-30T14:19:11.483" v="838" actId="14100"/>
        <pc:sldMkLst>
          <pc:docMk/>
          <pc:sldMk cId="2828329986" sldId="569"/>
        </pc:sldMkLst>
        <pc:spChg chg="mod">
          <ac:chgData name="Belinda Allen" userId="ec86bd76-a45c-4674-8bcc-625f3f84b37f" providerId="ADAL" clId="{DD51BFCA-51FD-41E2-888B-819DBF4EFA82}" dt="2025-05-30T14:19:11.483" v="838" actId="14100"/>
          <ac:spMkLst>
            <pc:docMk/>
            <pc:sldMk cId="2828329986" sldId="569"/>
            <ac:spMk id="4" creationId="{837BEB73-E44D-D722-0062-B9F846CFFFF4}"/>
          </ac:spMkLst>
        </pc:spChg>
      </pc:sldChg>
      <pc:sldChg chg="modNotesTx">
        <pc:chgData name="Belinda Allen" userId="ec86bd76-a45c-4674-8bcc-625f3f84b37f" providerId="ADAL" clId="{DD51BFCA-51FD-41E2-888B-819DBF4EFA82}" dt="2025-05-30T13:52:01.789" v="684" actId="20577"/>
        <pc:sldMkLst>
          <pc:docMk/>
          <pc:sldMk cId="1632098559" sldId="570"/>
        </pc:sldMkLst>
      </pc:sldChg>
      <pc:sldChg chg="modSp mod modNotesTx">
        <pc:chgData name="Belinda Allen" userId="ec86bd76-a45c-4674-8bcc-625f3f84b37f" providerId="ADAL" clId="{DD51BFCA-51FD-41E2-888B-819DBF4EFA82}" dt="2025-05-30T14:18:12.448" v="826" actId="1035"/>
        <pc:sldMkLst>
          <pc:docMk/>
          <pc:sldMk cId="1465583066" sldId="571"/>
        </pc:sldMkLst>
        <pc:spChg chg="mod">
          <ac:chgData name="Belinda Allen" userId="ec86bd76-a45c-4674-8bcc-625f3f84b37f" providerId="ADAL" clId="{DD51BFCA-51FD-41E2-888B-819DBF4EFA82}" dt="2025-05-30T14:18:06.979" v="824" actId="20577"/>
          <ac:spMkLst>
            <pc:docMk/>
            <pc:sldMk cId="1465583066" sldId="571"/>
            <ac:spMk id="4" creationId="{590202B0-8113-B0BE-6C3A-2128363E3569}"/>
          </ac:spMkLst>
        </pc:spChg>
        <pc:spChg chg="mod">
          <ac:chgData name="Belinda Allen" userId="ec86bd76-a45c-4674-8bcc-625f3f84b37f" providerId="ADAL" clId="{DD51BFCA-51FD-41E2-888B-819DBF4EFA82}" dt="2025-05-30T14:18:12.448" v="826" actId="1035"/>
          <ac:spMkLst>
            <pc:docMk/>
            <pc:sldMk cId="1465583066" sldId="571"/>
            <ac:spMk id="5" creationId="{0B7D8437-BE88-7119-37BE-32A826DD5EC3}"/>
          </ac:spMkLst>
        </pc:spChg>
      </pc:sldChg>
      <pc:sldChg chg="modSp mod modNotesTx">
        <pc:chgData name="Belinda Allen" userId="ec86bd76-a45c-4674-8bcc-625f3f84b37f" providerId="ADAL" clId="{DD51BFCA-51FD-41E2-888B-819DBF4EFA82}" dt="2025-05-30T14:18:20.880" v="827" actId="20577"/>
        <pc:sldMkLst>
          <pc:docMk/>
          <pc:sldMk cId="843380606" sldId="572"/>
        </pc:sldMkLst>
        <pc:spChg chg="mod">
          <ac:chgData name="Belinda Allen" userId="ec86bd76-a45c-4674-8bcc-625f3f84b37f" providerId="ADAL" clId="{DD51BFCA-51FD-41E2-888B-819DBF4EFA82}" dt="2025-05-30T14:18:20.880" v="827" actId="20577"/>
          <ac:spMkLst>
            <pc:docMk/>
            <pc:sldMk cId="843380606" sldId="572"/>
            <ac:spMk id="4" creationId="{E0699F61-B716-E805-6CFC-9528C72E9465}"/>
          </ac:spMkLst>
        </pc:spChg>
      </pc:sldChg>
      <pc:sldChg chg="modSp mod modNotesTx">
        <pc:chgData name="Belinda Allen" userId="ec86bd76-a45c-4674-8bcc-625f3f84b37f" providerId="ADAL" clId="{DD51BFCA-51FD-41E2-888B-819DBF4EFA82}" dt="2025-05-30T14:18:49.542" v="835" actId="20577"/>
        <pc:sldMkLst>
          <pc:docMk/>
          <pc:sldMk cId="1011905921" sldId="573"/>
        </pc:sldMkLst>
        <pc:spChg chg="mod">
          <ac:chgData name="Belinda Allen" userId="ec86bd76-a45c-4674-8bcc-625f3f84b37f" providerId="ADAL" clId="{DD51BFCA-51FD-41E2-888B-819DBF4EFA82}" dt="2025-05-30T14:18:49.542" v="835" actId="20577"/>
          <ac:spMkLst>
            <pc:docMk/>
            <pc:sldMk cId="1011905921" sldId="573"/>
            <ac:spMk id="4" creationId="{A815A76F-75E1-AD25-2633-3F37CB16E847}"/>
          </ac:spMkLst>
        </pc:spChg>
      </pc:sldChg>
      <pc:sldChg chg="modSp mod modNotesTx">
        <pc:chgData name="Belinda Allen" userId="ec86bd76-a45c-4674-8bcc-625f3f84b37f" providerId="ADAL" clId="{DD51BFCA-51FD-41E2-888B-819DBF4EFA82}" dt="2025-05-30T14:19:00.504" v="837" actId="33524"/>
        <pc:sldMkLst>
          <pc:docMk/>
          <pc:sldMk cId="3806539516" sldId="574"/>
        </pc:sldMkLst>
        <pc:spChg chg="mod">
          <ac:chgData name="Belinda Allen" userId="ec86bd76-a45c-4674-8bcc-625f3f84b37f" providerId="ADAL" clId="{DD51BFCA-51FD-41E2-888B-819DBF4EFA82}" dt="2025-05-30T14:18:53.713" v="836" actId="20577"/>
          <ac:spMkLst>
            <pc:docMk/>
            <pc:sldMk cId="3806539516" sldId="574"/>
            <ac:spMk id="4" creationId="{019D2D46-F7A9-FE56-F38C-98B06D3F218A}"/>
          </ac:spMkLst>
        </pc:spChg>
        <pc:spChg chg="mod">
          <ac:chgData name="Belinda Allen" userId="ec86bd76-a45c-4674-8bcc-625f3f84b37f" providerId="ADAL" clId="{DD51BFCA-51FD-41E2-888B-819DBF4EFA82}" dt="2025-05-30T14:19:00.504" v="837" actId="33524"/>
          <ac:spMkLst>
            <pc:docMk/>
            <pc:sldMk cId="3806539516" sldId="574"/>
            <ac:spMk id="5" creationId="{FA6FF404-AC1C-A8EE-4374-BE0806F818D2}"/>
          </ac:spMkLst>
        </pc:spChg>
      </pc:sldChg>
      <pc:sldChg chg="modNotesTx">
        <pc:chgData name="Belinda Allen" userId="ec86bd76-a45c-4674-8bcc-625f3f84b37f" providerId="ADAL" clId="{DD51BFCA-51FD-41E2-888B-819DBF4EFA82}" dt="2025-05-30T12:47:53.252" v="62" actId="20577"/>
        <pc:sldMkLst>
          <pc:docMk/>
          <pc:sldMk cId="4282593778" sldId="575"/>
        </pc:sldMkLst>
      </pc:sldChg>
      <pc:sldChg chg="modSp mod modNotesTx">
        <pc:chgData name="Belinda Allen" userId="ec86bd76-a45c-4674-8bcc-625f3f84b37f" providerId="ADAL" clId="{DD51BFCA-51FD-41E2-888B-819DBF4EFA82}" dt="2025-05-30T13:54:14.334" v="755"/>
        <pc:sldMkLst>
          <pc:docMk/>
          <pc:sldMk cId="2872077687" sldId="576"/>
        </pc:sldMkLst>
        <pc:spChg chg="mod">
          <ac:chgData name="Belinda Allen" userId="ec86bd76-a45c-4674-8bcc-625f3f84b37f" providerId="ADAL" clId="{DD51BFCA-51FD-41E2-888B-819DBF4EFA82}" dt="2025-05-30T13:52:40.730" v="685" actId="20577"/>
          <ac:spMkLst>
            <pc:docMk/>
            <pc:sldMk cId="2872077687" sldId="576"/>
            <ac:spMk id="5" creationId="{35FD2604-C6E6-AFBE-B127-BEACF05DD463}"/>
          </ac:spMkLst>
        </pc:spChg>
      </pc:sldChg>
      <pc:sldChg chg="modSp mod modNotesTx">
        <pc:chgData name="Belinda Allen" userId="ec86bd76-a45c-4674-8bcc-625f3f84b37f" providerId="ADAL" clId="{DD51BFCA-51FD-41E2-888B-819DBF4EFA82}" dt="2025-05-30T14:18:28.370" v="829" actId="20577"/>
        <pc:sldMkLst>
          <pc:docMk/>
          <pc:sldMk cId="694674956" sldId="577"/>
        </pc:sldMkLst>
        <pc:spChg chg="mod">
          <ac:chgData name="Belinda Allen" userId="ec86bd76-a45c-4674-8bcc-625f3f84b37f" providerId="ADAL" clId="{DD51BFCA-51FD-41E2-888B-819DBF4EFA82}" dt="2025-05-30T14:18:28.370" v="829" actId="20577"/>
          <ac:spMkLst>
            <pc:docMk/>
            <pc:sldMk cId="694674956" sldId="577"/>
            <ac:spMk id="4" creationId="{C732BEE6-8817-474D-B37E-D03C336439E4}"/>
          </ac:spMkLst>
        </pc:spChg>
      </pc:sldChg>
      <pc:sldChg chg="modNotesTx">
        <pc:chgData name="Belinda Allen" userId="ec86bd76-a45c-4674-8bcc-625f3f84b37f" providerId="ADAL" clId="{DD51BFCA-51FD-41E2-888B-819DBF4EFA82}" dt="2025-05-30T12:43:44.151" v="56" actId="20577"/>
        <pc:sldMkLst>
          <pc:docMk/>
          <pc:sldMk cId="2130409088" sldId="579"/>
        </pc:sldMkLst>
      </pc:sldChg>
      <pc:sldChg chg="modSp mod modNotesTx">
        <pc:chgData name="Belinda Allen" userId="ec86bd76-a45c-4674-8bcc-625f3f84b37f" providerId="ADAL" clId="{DD51BFCA-51FD-41E2-888B-819DBF4EFA82}" dt="2025-05-30T14:17:21.063" v="817" actId="12100"/>
        <pc:sldMkLst>
          <pc:docMk/>
          <pc:sldMk cId="2726570677" sldId="581"/>
        </pc:sldMkLst>
        <pc:graphicFrameChg chg="mod">
          <ac:chgData name="Belinda Allen" userId="ec86bd76-a45c-4674-8bcc-625f3f84b37f" providerId="ADAL" clId="{DD51BFCA-51FD-41E2-888B-819DBF4EFA82}" dt="2025-05-30T14:17:21.063" v="817" actId="12100"/>
          <ac:graphicFrameMkLst>
            <pc:docMk/>
            <pc:sldMk cId="2726570677" sldId="581"/>
            <ac:graphicFrameMk id="2" creationId="{41193A32-6D19-317C-AAA4-32D2F9426160}"/>
          </ac:graphicFrameMkLst>
        </pc:graphicFrameChg>
      </pc:sldChg>
      <pc:sldChg chg="modNotesTx">
        <pc:chgData name="Belinda Allen" userId="ec86bd76-a45c-4674-8bcc-625f3f84b37f" providerId="ADAL" clId="{DD51BFCA-51FD-41E2-888B-819DBF4EFA82}" dt="2025-05-30T13:12:11.329" v="148" actId="20577"/>
        <pc:sldMkLst>
          <pc:docMk/>
          <pc:sldMk cId="3053010666" sldId="582"/>
        </pc:sldMkLst>
      </pc:sldChg>
      <pc:sldChg chg="modNotesTx">
        <pc:chgData name="Belinda Allen" userId="ec86bd76-a45c-4674-8bcc-625f3f84b37f" providerId="ADAL" clId="{DD51BFCA-51FD-41E2-888B-819DBF4EFA82}" dt="2025-05-30T13:13:43.095" v="151" actId="6549"/>
        <pc:sldMkLst>
          <pc:docMk/>
          <pc:sldMk cId="4081313820" sldId="583"/>
        </pc:sldMkLst>
      </pc:sldChg>
      <pc:sldChg chg="addSp delSp modSp new mod modShow">
        <pc:chgData name="Belinda Allen" userId="ec86bd76-a45c-4674-8bcc-625f3f84b37f" providerId="ADAL" clId="{DD51BFCA-51FD-41E2-888B-819DBF4EFA82}" dt="2025-05-30T13:06:30.277" v="89" actId="729"/>
        <pc:sldMkLst>
          <pc:docMk/>
          <pc:sldMk cId="3917804186" sldId="585"/>
        </pc:sldMkLst>
        <pc:spChg chg="del">
          <ac:chgData name="Belinda Allen" userId="ec86bd76-a45c-4674-8bcc-625f3f84b37f" providerId="ADAL" clId="{DD51BFCA-51FD-41E2-888B-819DBF4EFA82}" dt="2025-05-30T13:06:19.551" v="87" actId="478"/>
          <ac:spMkLst>
            <pc:docMk/>
            <pc:sldMk cId="3917804186" sldId="585"/>
            <ac:spMk id="2" creationId="{7EB7207C-1F65-DCF0-1592-8167EBE77204}"/>
          </ac:spMkLst>
        </pc:spChg>
        <pc:spChg chg="del">
          <ac:chgData name="Belinda Allen" userId="ec86bd76-a45c-4674-8bcc-625f3f84b37f" providerId="ADAL" clId="{DD51BFCA-51FD-41E2-888B-819DBF4EFA82}" dt="2025-05-30T13:06:09.207" v="85" actId="3680"/>
          <ac:spMkLst>
            <pc:docMk/>
            <pc:sldMk cId="3917804186" sldId="585"/>
            <ac:spMk id="3" creationId="{886FB50D-8C96-B1CF-6BD2-51526227FCC0}"/>
          </ac:spMkLst>
        </pc:spChg>
        <pc:graphicFrameChg chg="add mod ord modGraphic">
          <ac:chgData name="Belinda Allen" userId="ec86bd76-a45c-4674-8bcc-625f3f84b37f" providerId="ADAL" clId="{DD51BFCA-51FD-41E2-888B-819DBF4EFA82}" dt="2025-05-30T13:06:24.049" v="88" actId="1076"/>
          <ac:graphicFrameMkLst>
            <pc:docMk/>
            <pc:sldMk cId="3917804186" sldId="585"/>
            <ac:graphicFrameMk id="4" creationId="{B0DEF5AD-99CA-4813-272D-A8DF56198455}"/>
          </ac:graphicFrameMkLst>
        </pc:graphicFrameChg>
      </pc:sldChg>
      <pc:sldChg chg="modSp add mod modShow modNotesTx">
        <pc:chgData name="Belinda Allen" userId="ec86bd76-a45c-4674-8bcc-625f3f84b37f" providerId="ADAL" clId="{DD51BFCA-51FD-41E2-888B-819DBF4EFA82}" dt="2025-05-30T14:17:48.701" v="822" actId="1035"/>
        <pc:sldMkLst>
          <pc:docMk/>
          <pc:sldMk cId="3373512188" sldId="586"/>
        </pc:sldMkLst>
        <pc:spChg chg="mod">
          <ac:chgData name="Belinda Allen" userId="ec86bd76-a45c-4674-8bcc-625f3f84b37f" providerId="ADAL" clId="{DD51BFCA-51FD-41E2-888B-819DBF4EFA82}" dt="2025-05-30T14:17:48.701" v="822" actId="1035"/>
          <ac:spMkLst>
            <pc:docMk/>
            <pc:sldMk cId="3373512188" sldId="586"/>
            <ac:spMk id="4" creationId="{2E9E4036-EA39-DD0A-D4A0-24CCAE8F0FE1}"/>
          </ac:spMkLst>
        </pc:spChg>
        <pc:spChg chg="mod">
          <ac:chgData name="Belinda Allen" userId="ec86bd76-a45c-4674-8bcc-625f3f84b37f" providerId="ADAL" clId="{DD51BFCA-51FD-41E2-888B-819DBF4EFA82}" dt="2025-05-30T13:15:44.698" v="160" actId="27636"/>
          <ac:spMkLst>
            <pc:docMk/>
            <pc:sldMk cId="3373512188" sldId="586"/>
            <ac:spMk id="5" creationId="{F1B267FE-54B2-D273-4B54-C0D6A156542E}"/>
          </ac:spMkLst>
        </pc:spChg>
      </pc:sldChg>
      <pc:sldChg chg="delSp modSp new mod modClrScheme modShow chgLayout modNotesTx">
        <pc:chgData name="Belinda Allen" userId="ec86bd76-a45c-4674-8bcc-625f3f84b37f" providerId="ADAL" clId="{DD51BFCA-51FD-41E2-888B-819DBF4EFA82}" dt="2025-05-30T13:22:48.542" v="211" actId="6549"/>
        <pc:sldMkLst>
          <pc:docMk/>
          <pc:sldMk cId="381083579" sldId="587"/>
        </pc:sldMkLst>
        <pc:spChg chg="mod ord">
          <ac:chgData name="Belinda Allen" userId="ec86bd76-a45c-4674-8bcc-625f3f84b37f" providerId="ADAL" clId="{DD51BFCA-51FD-41E2-888B-819DBF4EFA82}" dt="2025-05-30T13:20:44.236" v="177" actId="20577"/>
          <ac:spMkLst>
            <pc:docMk/>
            <pc:sldMk cId="381083579" sldId="587"/>
            <ac:spMk id="2" creationId="{53AD4FFB-4690-F698-9B79-772513DF07D3}"/>
          </ac:spMkLst>
        </pc:spChg>
        <pc:spChg chg="del">
          <ac:chgData name="Belinda Allen" userId="ec86bd76-a45c-4674-8bcc-625f3f84b37f" providerId="ADAL" clId="{DD51BFCA-51FD-41E2-888B-819DBF4EFA82}" dt="2025-05-30T13:20:37.402" v="173" actId="700"/>
          <ac:spMkLst>
            <pc:docMk/>
            <pc:sldMk cId="381083579" sldId="587"/>
            <ac:spMk id="3" creationId="{BA51C086-D7B0-D0AC-D580-331E0B3C5D34}"/>
          </ac:spMkLst>
        </pc:spChg>
      </pc:sldChg>
      <pc:sldChg chg="new add del">
        <pc:chgData name="Belinda Allen" userId="ec86bd76-a45c-4674-8bcc-625f3f84b37f" providerId="ADAL" clId="{DD51BFCA-51FD-41E2-888B-819DBF4EFA82}" dt="2025-05-30T14:18:46.763" v="834" actId="47"/>
        <pc:sldMkLst>
          <pc:docMk/>
          <pc:sldMk cId="1268348114" sldId="588"/>
        </pc:sldMkLst>
      </pc:sldChg>
      <pc:sldChg chg="addSp delSp modSp new del mod modClrScheme chgLayout">
        <pc:chgData name="Belinda Allen" userId="ec86bd76-a45c-4674-8bcc-625f3f84b37f" providerId="ADAL" clId="{DD51BFCA-51FD-41E2-888B-819DBF4EFA82}" dt="2025-05-31T13:45:36.360" v="855" actId="47"/>
        <pc:sldMkLst>
          <pc:docMk/>
          <pc:sldMk cId="2257554019" sldId="588"/>
        </pc:sldMkLst>
        <pc:spChg chg="del">
          <ac:chgData name="Belinda Allen" userId="ec86bd76-a45c-4674-8bcc-625f3f84b37f" providerId="ADAL" clId="{DD51BFCA-51FD-41E2-888B-819DBF4EFA82}" dt="2025-05-31T13:44:05.355" v="849" actId="700"/>
          <ac:spMkLst>
            <pc:docMk/>
            <pc:sldMk cId="2257554019" sldId="588"/>
            <ac:spMk id="2" creationId="{097A1B87-F501-4D11-838B-6F4D91CA22B5}"/>
          </ac:spMkLst>
        </pc:spChg>
        <pc:spChg chg="del">
          <ac:chgData name="Belinda Allen" userId="ec86bd76-a45c-4674-8bcc-625f3f84b37f" providerId="ADAL" clId="{DD51BFCA-51FD-41E2-888B-819DBF4EFA82}" dt="2025-05-31T13:44:05.355" v="849" actId="700"/>
          <ac:spMkLst>
            <pc:docMk/>
            <pc:sldMk cId="2257554019" sldId="588"/>
            <ac:spMk id="3" creationId="{342906E5-0CCA-FC49-9CAC-6356884D8936}"/>
          </ac:spMkLst>
        </pc:spChg>
        <pc:spChg chg="add del mod">
          <ac:chgData name="Belinda Allen" userId="ec86bd76-a45c-4674-8bcc-625f3f84b37f" providerId="ADAL" clId="{DD51BFCA-51FD-41E2-888B-819DBF4EFA82}" dt="2025-05-31T13:44:16.720" v="851" actId="700"/>
          <ac:spMkLst>
            <pc:docMk/>
            <pc:sldMk cId="2257554019" sldId="588"/>
            <ac:spMk id="6" creationId="{77EB2B6E-E660-EE06-E8DC-2048D2639F31}"/>
          </ac:spMkLst>
        </pc:spChg>
        <pc:spChg chg="add del mod">
          <ac:chgData name="Belinda Allen" userId="ec86bd76-a45c-4674-8bcc-625f3f84b37f" providerId="ADAL" clId="{DD51BFCA-51FD-41E2-888B-819DBF4EFA82}" dt="2025-05-31T13:44:16.720" v="851" actId="700"/>
          <ac:spMkLst>
            <pc:docMk/>
            <pc:sldMk cId="2257554019" sldId="588"/>
            <ac:spMk id="8" creationId="{F1ADCCF8-2050-FB52-5AE1-3BA66C254CD2}"/>
          </ac:spMkLst>
        </pc:spChg>
        <pc:picChg chg="add mod">
          <ac:chgData name="Belinda Allen" userId="ec86bd76-a45c-4674-8bcc-625f3f84b37f" providerId="ADAL" clId="{DD51BFCA-51FD-41E2-888B-819DBF4EFA82}" dt="2025-05-31T13:44:51.792" v="854" actId="962"/>
          <ac:picMkLst>
            <pc:docMk/>
            <pc:sldMk cId="2257554019" sldId="588"/>
            <ac:picMk id="5" creationId="{AA191F45-CACB-C2F0-E99A-5623B05529D5}"/>
          </ac:picMkLst>
        </pc:picChg>
      </pc:sldChg>
      <pc:sldMasterChg chg="addSp delSp modSp mod">
        <pc:chgData name="Belinda Allen" userId="ec86bd76-a45c-4674-8bcc-625f3f84b37f" providerId="ADAL" clId="{DD51BFCA-51FD-41E2-888B-819DBF4EFA82}" dt="2025-05-30T14:15:56.262" v="813" actId="14100"/>
        <pc:sldMasterMkLst>
          <pc:docMk/>
          <pc:sldMasterMk cId="106821935" sldId="2147483671"/>
        </pc:sldMasterMkLst>
        <pc:spChg chg="mod">
          <ac:chgData name="Belinda Allen" userId="ec86bd76-a45c-4674-8bcc-625f3f84b37f" providerId="ADAL" clId="{DD51BFCA-51FD-41E2-888B-819DBF4EFA82}" dt="2025-05-30T14:13:40.447" v="793" actId="122"/>
          <ac:spMkLst>
            <pc:docMk/>
            <pc:sldMasterMk cId="106821935" sldId="2147483671"/>
            <ac:spMk id="4" creationId="{3E3AF069-D045-1C52-3FEC-FB9F1B041E71}"/>
          </ac:spMkLst>
        </pc:spChg>
        <pc:spChg chg="del">
          <ac:chgData name="Belinda Allen" userId="ec86bd76-a45c-4674-8bcc-625f3f84b37f" providerId="ADAL" clId="{DD51BFCA-51FD-41E2-888B-819DBF4EFA82}" dt="2025-05-30T14:13:30.232" v="791" actId="478"/>
          <ac:spMkLst>
            <pc:docMk/>
            <pc:sldMasterMk cId="106821935" sldId="2147483671"/>
            <ac:spMk id="5" creationId="{9D290B28-3B5F-BC49-BBC5-BDFA45D66E77}"/>
          </ac:spMkLst>
        </pc:spChg>
        <pc:spChg chg="add del">
          <ac:chgData name="Belinda Allen" userId="ec86bd76-a45c-4674-8bcc-625f3f84b37f" providerId="ADAL" clId="{DD51BFCA-51FD-41E2-888B-819DBF4EFA82}" dt="2025-05-30T14:11:21" v="777" actId="22"/>
          <ac:spMkLst>
            <pc:docMk/>
            <pc:sldMasterMk cId="106821935" sldId="2147483671"/>
            <ac:spMk id="8" creationId="{FF521AC6-C71C-6F69-2B2D-764F07615718}"/>
          </ac:spMkLst>
        </pc:spChg>
        <pc:spChg chg="add mod">
          <ac:chgData name="Belinda Allen" userId="ec86bd76-a45c-4674-8bcc-625f3f84b37f" providerId="ADAL" clId="{DD51BFCA-51FD-41E2-888B-819DBF4EFA82}" dt="2025-05-30T14:14:16.451" v="802" actId="14100"/>
          <ac:spMkLst>
            <pc:docMk/>
            <pc:sldMasterMk cId="106821935" sldId="2147483671"/>
            <ac:spMk id="12" creationId="{B1B7AEFB-5DAF-129A-5545-FB6742314E9B}"/>
          </ac:spMkLst>
        </pc:spChg>
        <pc:spChg chg="add mod">
          <ac:chgData name="Belinda Allen" userId="ec86bd76-a45c-4674-8bcc-625f3f84b37f" providerId="ADAL" clId="{DD51BFCA-51FD-41E2-888B-819DBF4EFA82}" dt="2025-05-30T14:15:56.262" v="813" actId="14100"/>
          <ac:spMkLst>
            <pc:docMk/>
            <pc:sldMasterMk cId="106821935" sldId="2147483671"/>
            <ac:spMk id="13" creationId="{27C9D0B5-2B67-B39F-211A-D919E5D99532}"/>
          </ac:spMkLst>
        </pc:spChg>
        <pc:picChg chg="add mod">
          <ac:chgData name="Belinda Allen" userId="ec86bd76-a45c-4674-8bcc-625f3f84b37f" providerId="ADAL" clId="{DD51BFCA-51FD-41E2-888B-819DBF4EFA82}" dt="2025-05-30T14:12:32.044" v="781" actId="1076"/>
          <ac:picMkLst>
            <pc:docMk/>
            <pc:sldMasterMk cId="106821935" sldId="2147483671"/>
            <ac:picMk id="9" creationId="{484FBEF0-1CAF-A3F5-4A33-CC079011DDA7}"/>
          </ac:picMkLst>
        </pc:picChg>
        <pc:picChg chg="add mod">
          <ac:chgData name="Belinda Allen" userId="ec86bd76-a45c-4674-8bcc-625f3f84b37f" providerId="ADAL" clId="{DD51BFCA-51FD-41E2-888B-819DBF4EFA82}" dt="2025-05-30T14:13:45.867" v="794" actId="1076"/>
          <ac:picMkLst>
            <pc:docMk/>
            <pc:sldMasterMk cId="106821935" sldId="2147483671"/>
            <ac:picMk id="11" creationId="{3F3C1CDE-30C4-08D6-D76F-C0E5816836C5}"/>
          </ac:picMkLst>
        </pc:pic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4A8CA-26DD-475D-B833-E80E056398AA}"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7A2A5A68-EC1A-4735-AFC0-A20437CEFBA0}">
      <dgm:prSet/>
      <dgm:spPr/>
      <dgm:t>
        <a:bodyPr/>
        <a:lstStyle/>
        <a:p>
          <a:r>
            <a:rPr lang="en-US"/>
            <a:t>From Alcolu, SC</a:t>
          </a:r>
          <a:endParaRPr lang="en-US" dirty="0"/>
        </a:p>
      </dgm:t>
    </dgm:pt>
    <dgm:pt modelId="{1EF999AA-028D-4487-B57A-1988338284C3}" type="parTrans" cxnId="{CFEC1DE5-4BFF-4E19-A3F5-EF12D48B909A}">
      <dgm:prSet/>
      <dgm:spPr/>
      <dgm:t>
        <a:bodyPr/>
        <a:lstStyle/>
        <a:p>
          <a:endParaRPr lang="en-US">
            <a:solidFill>
              <a:schemeClr val="tx1"/>
            </a:solidFill>
          </a:endParaRPr>
        </a:p>
      </dgm:t>
    </dgm:pt>
    <dgm:pt modelId="{C20D5663-96CC-4F12-A149-DC0BA34D76AF}" type="sibTrans" cxnId="{CFEC1DE5-4BFF-4E19-A3F5-EF12D48B909A}">
      <dgm:prSet/>
      <dgm:spPr/>
      <dgm:t>
        <a:bodyPr/>
        <a:lstStyle/>
        <a:p>
          <a:endParaRPr lang="en-US">
            <a:solidFill>
              <a:schemeClr val="tx1"/>
            </a:solidFill>
          </a:endParaRPr>
        </a:p>
      </dgm:t>
    </dgm:pt>
    <dgm:pt modelId="{6C3D14A1-0A27-4513-99D9-48DF0A5CC46C}">
      <dgm:prSet/>
      <dgm:spPr/>
      <dgm:t>
        <a:bodyPr/>
        <a:lstStyle/>
        <a:p>
          <a:r>
            <a:rPr lang="en-US"/>
            <a:t>Microsoft MCT</a:t>
          </a:r>
          <a:endParaRPr lang="en-US" dirty="0"/>
        </a:p>
      </dgm:t>
    </dgm:pt>
    <dgm:pt modelId="{0D8FE068-7CEF-4051-9017-05508319C3E3}" type="parTrans" cxnId="{C4E909EC-B370-4FBC-99BC-AF43D077A951}">
      <dgm:prSet/>
      <dgm:spPr/>
      <dgm:t>
        <a:bodyPr/>
        <a:lstStyle/>
        <a:p>
          <a:endParaRPr lang="en-US">
            <a:solidFill>
              <a:schemeClr val="tx1"/>
            </a:solidFill>
          </a:endParaRPr>
        </a:p>
      </dgm:t>
    </dgm:pt>
    <dgm:pt modelId="{DE481973-D6FE-40E2-8F39-87443CA1CEBC}" type="sibTrans" cxnId="{C4E909EC-B370-4FBC-99BC-AF43D077A951}">
      <dgm:prSet/>
      <dgm:spPr/>
      <dgm:t>
        <a:bodyPr/>
        <a:lstStyle/>
        <a:p>
          <a:endParaRPr lang="en-US">
            <a:solidFill>
              <a:schemeClr val="tx1"/>
            </a:solidFill>
          </a:endParaRPr>
        </a:p>
      </dgm:t>
    </dgm:pt>
    <dgm:pt modelId="{37DA634E-AA20-407F-85B2-F8E1F0C99FB5}">
      <dgm:prSet/>
      <dgm:spPr/>
      <dgm:t>
        <a:bodyPr/>
        <a:lstStyle/>
        <a:p>
          <a:r>
            <a:rPr lang="en-US"/>
            <a:t>Co-Authored 2 books</a:t>
          </a:r>
          <a:endParaRPr lang="en-US" dirty="0"/>
        </a:p>
      </dgm:t>
    </dgm:pt>
    <dgm:pt modelId="{C1E419F0-D5EA-47E2-9DC4-AB0CDF989A57}" type="parTrans" cxnId="{73EDC173-0537-4EBC-B7A8-DD0F40FE7F88}">
      <dgm:prSet/>
      <dgm:spPr/>
      <dgm:t>
        <a:bodyPr/>
        <a:lstStyle/>
        <a:p>
          <a:endParaRPr lang="en-US">
            <a:solidFill>
              <a:schemeClr val="tx1"/>
            </a:solidFill>
          </a:endParaRPr>
        </a:p>
      </dgm:t>
    </dgm:pt>
    <dgm:pt modelId="{EF77371C-4AA4-4B3E-8C6A-4936A180BA9A}" type="sibTrans" cxnId="{73EDC173-0537-4EBC-B7A8-DD0F40FE7F88}">
      <dgm:prSet/>
      <dgm:spPr/>
      <dgm:t>
        <a:bodyPr/>
        <a:lstStyle/>
        <a:p>
          <a:endParaRPr lang="en-US">
            <a:solidFill>
              <a:schemeClr val="tx1"/>
            </a:solidFill>
          </a:endParaRPr>
        </a:p>
      </dgm:t>
    </dgm:pt>
    <dgm:pt modelId="{E3EB7583-C52A-4F2E-87DC-F909CC32EDF6}">
      <dgm:prSet/>
      <dgm:spPr/>
      <dgm:t>
        <a:bodyPr/>
        <a:lstStyle/>
        <a:p>
          <a:r>
            <a:rPr lang="en-US"/>
            <a:t>I love learning</a:t>
          </a:r>
          <a:endParaRPr lang="en-US" dirty="0"/>
        </a:p>
      </dgm:t>
    </dgm:pt>
    <dgm:pt modelId="{457E7971-4A38-47B4-96DB-1AA9C0B46B8C}" type="parTrans" cxnId="{AE4BCB55-7C47-4D13-9DBB-318E386A76AA}">
      <dgm:prSet/>
      <dgm:spPr/>
      <dgm:t>
        <a:bodyPr/>
        <a:lstStyle/>
        <a:p>
          <a:endParaRPr lang="en-US">
            <a:solidFill>
              <a:schemeClr val="tx1"/>
            </a:solidFill>
          </a:endParaRPr>
        </a:p>
      </dgm:t>
    </dgm:pt>
    <dgm:pt modelId="{D5922F68-41BC-4C73-A167-0688A393D471}" type="sibTrans" cxnId="{AE4BCB55-7C47-4D13-9DBB-318E386A76AA}">
      <dgm:prSet/>
      <dgm:spPr/>
      <dgm:t>
        <a:bodyPr/>
        <a:lstStyle/>
        <a:p>
          <a:endParaRPr lang="en-US">
            <a:solidFill>
              <a:schemeClr val="tx1"/>
            </a:solidFill>
          </a:endParaRPr>
        </a:p>
      </dgm:t>
    </dgm:pt>
    <dgm:pt modelId="{1A2DEBCA-E8C9-487C-9E74-22B231410F5E}">
      <dgm:prSet/>
      <dgm:spPr/>
      <dgm:t>
        <a:bodyPr/>
        <a:lstStyle/>
        <a:p>
          <a:r>
            <a:rPr lang="en-US"/>
            <a:t>I love hobbies</a:t>
          </a:r>
          <a:endParaRPr lang="en-US" dirty="0"/>
        </a:p>
      </dgm:t>
    </dgm:pt>
    <dgm:pt modelId="{21F86F32-113B-4C55-BD90-37E1125AC4B3}" type="parTrans" cxnId="{80A146F1-EB83-4355-8379-E447E8622AFF}">
      <dgm:prSet/>
      <dgm:spPr/>
      <dgm:t>
        <a:bodyPr/>
        <a:lstStyle/>
        <a:p>
          <a:endParaRPr lang="en-US">
            <a:solidFill>
              <a:schemeClr val="tx1"/>
            </a:solidFill>
          </a:endParaRPr>
        </a:p>
      </dgm:t>
    </dgm:pt>
    <dgm:pt modelId="{1B850717-536E-4488-94CF-FAF746438D92}" type="sibTrans" cxnId="{80A146F1-EB83-4355-8379-E447E8622AFF}">
      <dgm:prSet/>
      <dgm:spPr/>
      <dgm:t>
        <a:bodyPr/>
        <a:lstStyle/>
        <a:p>
          <a:endParaRPr lang="en-US">
            <a:solidFill>
              <a:schemeClr val="tx1"/>
            </a:solidFill>
          </a:endParaRPr>
        </a:p>
      </dgm:t>
    </dgm:pt>
    <dgm:pt modelId="{77FBA3D3-CFE3-4B9A-A635-3059FABD9694}">
      <dgm:prSet/>
      <dgm:spPr/>
      <dgm:t>
        <a:bodyPr/>
        <a:lstStyle/>
        <a:p>
          <a:r>
            <a:rPr lang="en-US"/>
            <a:t>I lived the longest in New York City</a:t>
          </a:r>
          <a:endParaRPr lang="en-US" dirty="0"/>
        </a:p>
      </dgm:t>
    </dgm:pt>
    <dgm:pt modelId="{EF04C3D9-B415-42E9-B49A-2F76AFE32C2D}" type="parTrans" cxnId="{8AEEAF57-26AC-4019-AC6A-31025EEB2F14}">
      <dgm:prSet/>
      <dgm:spPr/>
      <dgm:t>
        <a:bodyPr/>
        <a:lstStyle/>
        <a:p>
          <a:endParaRPr lang="en-US">
            <a:solidFill>
              <a:schemeClr val="tx1"/>
            </a:solidFill>
          </a:endParaRPr>
        </a:p>
      </dgm:t>
    </dgm:pt>
    <dgm:pt modelId="{04D9243E-368E-476D-B7F9-109FDAEAAE04}" type="sibTrans" cxnId="{8AEEAF57-26AC-4019-AC6A-31025EEB2F14}">
      <dgm:prSet/>
      <dgm:spPr/>
      <dgm:t>
        <a:bodyPr/>
        <a:lstStyle/>
        <a:p>
          <a:endParaRPr lang="en-US">
            <a:solidFill>
              <a:schemeClr val="tx1"/>
            </a:solidFill>
          </a:endParaRPr>
        </a:p>
      </dgm:t>
    </dgm:pt>
    <dgm:pt modelId="{277B5DF6-3296-407B-89C7-9133E80FB9F0}">
      <dgm:prSet/>
      <dgm:spPr/>
      <dgm:t>
        <a:bodyPr/>
        <a:lstStyle/>
        <a:p>
          <a:r>
            <a:rPr lang="en-US"/>
            <a:t>Microsoft MVP</a:t>
          </a:r>
          <a:endParaRPr lang="en-US" dirty="0"/>
        </a:p>
      </dgm:t>
    </dgm:pt>
    <dgm:pt modelId="{33837157-33BB-42C7-9754-336CB07901AA}" type="parTrans" cxnId="{6E5BD9AF-BBC0-4A31-BE27-35AF4484300C}">
      <dgm:prSet/>
      <dgm:spPr/>
      <dgm:t>
        <a:bodyPr/>
        <a:lstStyle/>
        <a:p>
          <a:endParaRPr lang="en-US">
            <a:solidFill>
              <a:schemeClr val="tx1"/>
            </a:solidFill>
          </a:endParaRPr>
        </a:p>
      </dgm:t>
    </dgm:pt>
    <dgm:pt modelId="{B2681C6D-0BA1-4F62-9D22-6917471DFA55}" type="sibTrans" cxnId="{6E5BD9AF-BBC0-4A31-BE27-35AF4484300C}">
      <dgm:prSet/>
      <dgm:spPr/>
      <dgm:t>
        <a:bodyPr/>
        <a:lstStyle/>
        <a:p>
          <a:endParaRPr lang="en-US">
            <a:solidFill>
              <a:schemeClr val="tx1"/>
            </a:solidFill>
          </a:endParaRPr>
        </a:p>
      </dgm:t>
    </dgm:pt>
    <dgm:pt modelId="{95C33474-525B-4DAD-9B96-48A8DDE5F6A9}">
      <dgm:prSet/>
      <dgm:spPr/>
      <dgm:t>
        <a:bodyPr/>
        <a:lstStyle/>
        <a:p>
          <a:r>
            <a:rPr lang="en-US"/>
            <a:t>Microsoft Partner since 2001</a:t>
          </a:r>
          <a:endParaRPr lang="en-US" dirty="0"/>
        </a:p>
      </dgm:t>
    </dgm:pt>
    <dgm:pt modelId="{539033EF-E2A3-4A27-A81B-4E6E12662277}" type="parTrans" cxnId="{7D5B5DC5-335F-4D81-A4BF-501D79D33985}">
      <dgm:prSet/>
      <dgm:spPr/>
      <dgm:t>
        <a:bodyPr/>
        <a:lstStyle/>
        <a:p>
          <a:endParaRPr lang="en-US">
            <a:solidFill>
              <a:schemeClr val="tx1"/>
            </a:solidFill>
          </a:endParaRPr>
        </a:p>
      </dgm:t>
    </dgm:pt>
    <dgm:pt modelId="{4E15FE9B-5ECF-424F-94D3-8A652BF28FFF}" type="sibTrans" cxnId="{7D5B5DC5-335F-4D81-A4BF-501D79D33985}">
      <dgm:prSet/>
      <dgm:spPr/>
      <dgm:t>
        <a:bodyPr/>
        <a:lstStyle/>
        <a:p>
          <a:endParaRPr lang="en-US">
            <a:solidFill>
              <a:schemeClr val="tx1"/>
            </a:solidFill>
          </a:endParaRPr>
        </a:p>
      </dgm:t>
    </dgm:pt>
    <dgm:pt modelId="{06379073-18FA-43F5-B3B2-A558D3F73ADD}">
      <dgm:prSet/>
      <dgm:spPr/>
      <dgm:t>
        <a:bodyPr/>
        <a:lstStyle/>
        <a:p>
          <a:r>
            <a:rPr lang="en-US"/>
            <a:t>13 years / 5 years GP and 8 years Power BI</a:t>
          </a:r>
          <a:endParaRPr lang="en-US" dirty="0"/>
        </a:p>
      </dgm:t>
    </dgm:pt>
    <dgm:pt modelId="{4409D4E9-3BF2-4162-967A-D9170EEE0762}" type="parTrans" cxnId="{8C09BCAB-05D7-45BD-ABE5-17E1EB25D59A}">
      <dgm:prSet/>
      <dgm:spPr/>
      <dgm:t>
        <a:bodyPr/>
        <a:lstStyle/>
        <a:p>
          <a:endParaRPr lang="en-US">
            <a:solidFill>
              <a:schemeClr val="tx1"/>
            </a:solidFill>
          </a:endParaRPr>
        </a:p>
      </dgm:t>
    </dgm:pt>
    <dgm:pt modelId="{23C5211E-A03B-4889-9EE2-D865BBB05973}" type="sibTrans" cxnId="{8C09BCAB-05D7-45BD-ABE5-17E1EB25D59A}">
      <dgm:prSet/>
      <dgm:spPr/>
      <dgm:t>
        <a:bodyPr/>
        <a:lstStyle/>
        <a:p>
          <a:endParaRPr lang="en-US">
            <a:solidFill>
              <a:schemeClr val="tx1"/>
            </a:solidFill>
          </a:endParaRPr>
        </a:p>
      </dgm:t>
    </dgm:pt>
    <dgm:pt modelId="{A3534799-2009-4309-92DA-7C37C6D701F8}">
      <dgm:prSet/>
      <dgm:spPr/>
      <dgm:t>
        <a:bodyPr/>
        <a:lstStyle/>
        <a:p>
          <a:r>
            <a:rPr lang="en-US"/>
            <a:t>13 years (with a hiatus in the middle)</a:t>
          </a:r>
          <a:endParaRPr lang="en-US" dirty="0"/>
        </a:p>
      </dgm:t>
    </dgm:pt>
    <dgm:pt modelId="{B57484B8-EDFB-4B70-ACB9-37CFCAF85A48}" type="parTrans" cxnId="{62FFAD7D-D5CE-4580-8C0E-6E409518478E}">
      <dgm:prSet/>
      <dgm:spPr/>
      <dgm:t>
        <a:bodyPr/>
        <a:lstStyle/>
        <a:p>
          <a:endParaRPr lang="en-US">
            <a:solidFill>
              <a:schemeClr val="tx1"/>
            </a:solidFill>
          </a:endParaRPr>
        </a:p>
      </dgm:t>
    </dgm:pt>
    <dgm:pt modelId="{3EC361A8-BAA6-4409-BA86-DDCC627D03D1}" type="sibTrans" cxnId="{62FFAD7D-D5CE-4580-8C0E-6E409518478E}">
      <dgm:prSet/>
      <dgm:spPr/>
      <dgm:t>
        <a:bodyPr/>
        <a:lstStyle/>
        <a:p>
          <a:endParaRPr lang="en-US">
            <a:solidFill>
              <a:schemeClr val="tx1"/>
            </a:solidFill>
          </a:endParaRPr>
        </a:p>
      </dgm:t>
    </dgm:pt>
    <dgm:pt modelId="{8AED3EA6-9833-4906-BC5D-FB67D13B434D}">
      <dgm:prSet/>
      <dgm:spPr/>
      <dgm:t>
        <a:bodyPr/>
        <a:lstStyle/>
        <a:p>
          <a:r>
            <a:rPr lang="en-US"/>
            <a:t>BI and Dynamics GP</a:t>
          </a:r>
          <a:endParaRPr lang="en-US" dirty="0"/>
        </a:p>
      </dgm:t>
    </dgm:pt>
    <dgm:pt modelId="{32D0449B-6C06-448C-BCBE-076B2CA5447F}" type="parTrans" cxnId="{998F7777-4000-49D8-BCA3-8EFBE1FF59B0}">
      <dgm:prSet/>
      <dgm:spPr/>
      <dgm:t>
        <a:bodyPr/>
        <a:lstStyle/>
        <a:p>
          <a:endParaRPr lang="en-US">
            <a:solidFill>
              <a:schemeClr val="tx1"/>
            </a:solidFill>
          </a:endParaRPr>
        </a:p>
      </dgm:t>
    </dgm:pt>
    <dgm:pt modelId="{9B3350F0-E7AA-4D66-B9F7-4679B34A7F5C}" type="sibTrans" cxnId="{998F7777-4000-49D8-BCA3-8EFBE1FF59B0}">
      <dgm:prSet/>
      <dgm:spPr/>
      <dgm:t>
        <a:bodyPr/>
        <a:lstStyle/>
        <a:p>
          <a:endParaRPr lang="en-US">
            <a:solidFill>
              <a:schemeClr val="tx1"/>
            </a:solidFill>
          </a:endParaRPr>
        </a:p>
      </dgm:t>
    </dgm:pt>
    <dgm:pt modelId="{24C496B7-0792-4931-9DE3-7F1AF32536DB}">
      <dgm:prSet/>
      <dgm:spPr/>
      <dgm:t>
        <a:bodyPr/>
        <a:lstStyle/>
        <a:p>
          <a:r>
            <a:rPr lang="en-US"/>
            <a:t>Newest hobby:  Pickleball</a:t>
          </a:r>
          <a:endParaRPr lang="en-US" dirty="0"/>
        </a:p>
      </dgm:t>
    </dgm:pt>
    <dgm:pt modelId="{C12FE520-A5AF-457E-97DC-8595C1C7298B}" type="parTrans" cxnId="{504EB989-F7B8-46AE-B913-C8A7B589339A}">
      <dgm:prSet/>
      <dgm:spPr/>
      <dgm:t>
        <a:bodyPr/>
        <a:lstStyle/>
        <a:p>
          <a:endParaRPr lang="en-US">
            <a:solidFill>
              <a:schemeClr val="tx1"/>
            </a:solidFill>
          </a:endParaRPr>
        </a:p>
      </dgm:t>
    </dgm:pt>
    <dgm:pt modelId="{674ACCB4-4CBF-47BA-979D-DB25CE5448CA}" type="sibTrans" cxnId="{504EB989-F7B8-46AE-B913-C8A7B589339A}">
      <dgm:prSet/>
      <dgm:spPr/>
      <dgm:t>
        <a:bodyPr/>
        <a:lstStyle/>
        <a:p>
          <a:endParaRPr lang="en-US">
            <a:solidFill>
              <a:schemeClr val="tx1"/>
            </a:solidFill>
          </a:endParaRPr>
        </a:p>
      </dgm:t>
    </dgm:pt>
    <dgm:pt modelId="{DCB4D83A-59C5-4A7A-9A39-812D6092879E}">
      <dgm:prSet/>
      <dgm:spPr/>
      <dgm:t>
        <a:bodyPr/>
        <a:lstStyle/>
        <a:p>
          <a:r>
            <a:rPr lang="en-US"/>
            <a:t>Favorite: Knitting/Crocheting</a:t>
          </a:r>
          <a:endParaRPr lang="en-US" dirty="0"/>
        </a:p>
      </dgm:t>
    </dgm:pt>
    <dgm:pt modelId="{4C2482ED-49BC-4DAE-8357-20208D51130D}" type="parTrans" cxnId="{B57C55D8-C461-406F-8E2B-6FD7C3AEBE36}">
      <dgm:prSet/>
      <dgm:spPr/>
      <dgm:t>
        <a:bodyPr/>
        <a:lstStyle/>
        <a:p>
          <a:endParaRPr lang="en-US">
            <a:solidFill>
              <a:schemeClr val="tx1"/>
            </a:solidFill>
          </a:endParaRPr>
        </a:p>
      </dgm:t>
    </dgm:pt>
    <dgm:pt modelId="{E1FE481E-F832-4266-B9CB-8A8AA9D08EC5}" type="sibTrans" cxnId="{B57C55D8-C461-406F-8E2B-6FD7C3AEBE36}">
      <dgm:prSet/>
      <dgm:spPr/>
      <dgm:t>
        <a:bodyPr/>
        <a:lstStyle/>
        <a:p>
          <a:endParaRPr lang="en-US">
            <a:solidFill>
              <a:schemeClr val="tx1"/>
            </a:solidFill>
          </a:endParaRPr>
        </a:p>
      </dgm:t>
    </dgm:pt>
    <dgm:pt modelId="{D6E85AF3-9907-45B7-A339-F8843C61BFF0}">
      <dgm:prSet/>
      <dgm:spPr/>
      <dgm:t>
        <a:bodyPr/>
        <a:lstStyle/>
        <a:p>
          <a:r>
            <a:rPr lang="en-US"/>
            <a:t>Technology, Wood Turning, Cooking</a:t>
          </a:r>
          <a:endParaRPr lang="en-US" dirty="0"/>
        </a:p>
      </dgm:t>
    </dgm:pt>
    <dgm:pt modelId="{C573E4EA-1654-4702-B205-1167EA263959}" type="parTrans" cxnId="{322B8358-5D95-4E15-BF1E-F87765AB2B27}">
      <dgm:prSet/>
      <dgm:spPr/>
      <dgm:t>
        <a:bodyPr/>
        <a:lstStyle/>
        <a:p>
          <a:endParaRPr lang="en-US">
            <a:solidFill>
              <a:schemeClr val="tx1"/>
            </a:solidFill>
          </a:endParaRPr>
        </a:p>
      </dgm:t>
    </dgm:pt>
    <dgm:pt modelId="{CDC33948-ACBF-49B0-A78C-18FD8A326E38}" type="sibTrans" cxnId="{322B8358-5D95-4E15-BF1E-F87765AB2B27}">
      <dgm:prSet/>
      <dgm:spPr/>
      <dgm:t>
        <a:bodyPr/>
        <a:lstStyle/>
        <a:p>
          <a:endParaRPr lang="en-US">
            <a:solidFill>
              <a:schemeClr val="tx1"/>
            </a:solidFill>
          </a:endParaRPr>
        </a:p>
      </dgm:t>
    </dgm:pt>
    <dgm:pt modelId="{124E884C-67C5-4A06-A5A3-A4DF6FE75DFD}">
      <dgm:prSet/>
      <dgm:spPr/>
      <dgm:t>
        <a:bodyPr/>
        <a:lstStyle/>
        <a:p>
          <a:r>
            <a:rPr lang="en-US"/>
            <a:t>In Technology</a:t>
          </a:r>
          <a:endParaRPr lang="en-US" dirty="0"/>
        </a:p>
      </dgm:t>
    </dgm:pt>
    <dgm:pt modelId="{16D02078-FAA2-4526-A914-5FE45CFA8E4C}" type="parTrans" cxnId="{37DC017A-6EFC-45B2-B173-D91CC70F97E5}">
      <dgm:prSet/>
      <dgm:spPr/>
      <dgm:t>
        <a:bodyPr/>
        <a:lstStyle/>
        <a:p>
          <a:endParaRPr lang="en-US">
            <a:solidFill>
              <a:schemeClr val="tx1"/>
            </a:solidFill>
          </a:endParaRPr>
        </a:p>
      </dgm:t>
    </dgm:pt>
    <dgm:pt modelId="{39740FC4-3037-4E90-86FF-21A0F8ECFB4F}" type="sibTrans" cxnId="{37DC017A-6EFC-45B2-B173-D91CC70F97E5}">
      <dgm:prSet/>
      <dgm:spPr/>
      <dgm:t>
        <a:bodyPr/>
        <a:lstStyle/>
        <a:p>
          <a:endParaRPr lang="en-US">
            <a:solidFill>
              <a:schemeClr val="tx1"/>
            </a:solidFill>
          </a:endParaRPr>
        </a:p>
      </dgm:t>
    </dgm:pt>
    <dgm:pt modelId="{3DEF6CAA-C9D4-44DB-A536-E52082B20483}">
      <dgm:prSet/>
      <dgm:spPr/>
      <dgm:t>
        <a:bodyPr/>
        <a:lstStyle/>
        <a:p>
          <a:r>
            <a:rPr lang="en-US"/>
            <a:t>Started in tech in 1991</a:t>
          </a:r>
          <a:endParaRPr lang="en-US" dirty="0"/>
        </a:p>
      </dgm:t>
    </dgm:pt>
    <dgm:pt modelId="{F80DD8B1-70CC-47FE-B5C3-85C552A73C4B}" type="parTrans" cxnId="{124C1DE5-E619-4CBE-B839-7561882B42D9}">
      <dgm:prSet/>
      <dgm:spPr/>
      <dgm:t>
        <a:bodyPr/>
        <a:lstStyle/>
        <a:p>
          <a:endParaRPr lang="en-US"/>
        </a:p>
      </dgm:t>
    </dgm:pt>
    <dgm:pt modelId="{C881E2C7-D73C-43EE-A2A9-3CFB5371A63A}" type="sibTrans" cxnId="{124C1DE5-E619-4CBE-B839-7561882B42D9}">
      <dgm:prSet/>
      <dgm:spPr/>
      <dgm:t>
        <a:bodyPr/>
        <a:lstStyle/>
        <a:p>
          <a:endParaRPr lang="en-US"/>
        </a:p>
      </dgm:t>
    </dgm:pt>
    <dgm:pt modelId="{99F1E62C-8AC3-4083-9F39-53E72DC37890}">
      <dgm:prSet/>
      <dgm:spPr/>
      <dgm:t>
        <a:bodyPr/>
        <a:lstStyle/>
        <a:p>
          <a:r>
            <a:rPr lang="en-US"/>
            <a:t>Director of Enablement – iLink Digital</a:t>
          </a:r>
          <a:endParaRPr lang="en-US" dirty="0"/>
        </a:p>
      </dgm:t>
    </dgm:pt>
    <dgm:pt modelId="{218D4B88-FABE-4591-BF00-ECB56E34F117}" type="parTrans" cxnId="{87AB6A11-F811-4DDE-B74D-9B02D43F00B4}">
      <dgm:prSet/>
      <dgm:spPr/>
      <dgm:t>
        <a:bodyPr/>
        <a:lstStyle/>
        <a:p>
          <a:endParaRPr lang="en-US"/>
        </a:p>
      </dgm:t>
    </dgm:pt>
    <dgm:pt modelId="{16C23A87-2086-4D16-9A9B-864BCBBD85F0}" type="sibTrans" cxnId="{87AB6A11-F811-4DDE-B74D-9B02D43F00B4}">
      <dgm:prSet/>
      <dgm:spPr/>
      <dgm:t>
        <a:bodyPr/>
        <a:lstStyle/>
        <a:p>
          <a:endParaRPr lang="en-US"/>
        </a:p>
      </dgm:t>
    </dgm:pt>
    <dgm:pt modelId="{405F9D58-B604-4DBC-8DD5-39A73628D096}" type="pres">
      <dgm:prSet presAssocID="{CBA4A8CA-26DD-475D-B833-E80E056398AA}" presName="Name0" presStyleCnt="0">
        <dgm:presLayoutVars>
          <dgm:dir/>
          <dgm:animLvl val="lvl"/>
          <dgm:resizeHandles val="exact"/>
        </dgm:presLayoutVars>
      </dgm:prSet>
      <dgm:spPr/>
    </dgm:pt>
    <dgm:pt modelId="{A9D9E817-DDC9-48F5-A80C-E926DAB234FD}" type="pres">
      <dgm:prSet presAssocID="{7A2A5A68-EC1A-4735-AFC0-A20437CEFBA0}" presName="linNode" presStyleCnt="0"/>
      <dgm:spPr/>
    </dgm:pt>
    <dgm:pt modelId="{3C53FA82-0432-4FB9-AD2D-EE05AF386448}" type="pres">
      <dgm:prSet presAssocID="{7A2A5A68-EC1A-4735-AFC0-A20437CEFBA0}" presName="parTx" presStyleLbl="revTx" presStyleIdx="0" presStyleCnt="7">
        <dgm:presLayoutVars>
          <dgm:chMax val="1"/>
          <dgm:bulletEnabled val="1"/>
        </dgm:presLayoutVars>
      </dgm:prSet>
      <dgm:spPr/>
    </dgm:pt>
    <dgm:pt modelId="{C0318A1D-AB8A-402A-9F25-2D74FDFF5466}" type="pres">
      <dgm:prSet presAssocID="{7A2A5A68-EC1A-4735-AFC0-A20437CEFBA0}" presName="bracket" presStyleLbl="parChTrans1D1" presStyleIdx="0" presStyleCnt="7"/>
      <dgm:spPr/>
    </dgm:pt>
    <dgm:pt modelId="{50E3E0F4-DD64-430C-8A09-03A5388CAFEA}" type="pres">
      <dgm:prSet presAssocID="{7A2A5A68-EC1A-4735-AFC0-A20437CEFBA0}" presName="spH" presStyleCnt="0"/>
      <dgm:spPr/>
    </dgm:pt>
    <dgm:pt modelId="{4C7F8E4B-4F94-4E44-9D0D-12633BD81849}" type="pres">
      <dgm:prSet presAssocID="{7A2A5A68-EC1A-4735-AFC0-A20437CEFBA0}" presName="desTx" presStyleLbl="node1" presStyleIdx="0" presStyleCnt="7">
        <dgm:presLayoutVars>
          <dgm:bulletEnabled val="1"/>
        </dgm:presLayoutVars>
      </dgm:prSet>
      <dgm:spPr/>
    </dgm:pt>
    <dgm:pt modelId="{F3A4E3EB-95DA-45AB-B6CE-2E9EAD8C2B0F}" type="pres">
      <dgm:prSet presAssocID="{C20D5663-96CC-4F12-A149-DC0BA34D76AF}" presName="spV" presStyleCnt="0"/>
      <dgm:spPr/>
    </dgm:pt>
    <dgm:pt modelId="{E7B2E5EF-74B1-41B0-A533-69BE3D961C6B}" type="pres">
      <dgm:prSet presAssocID="{124E884C-67C5-4A06-A5A3-A4DF6FE75DFD}" presName="linNode" presStyleCnt="0"/>
      <dgm:spPr/>
    </dgm:pt>
    <dgm:pt modelId="{690EFC85-8A55-494C-956A-C42A00CE2F01}" type="pres">
      <dgm:prSet presAssocID="{124E884C-67C5-4A06-A5A3-A4DF6FE75DFD}" presName="parTx" presStyleLbl="revTx" presStyleIdx="1" presStyleCnt="7">
        <dgm:presLayoutVars>
          <dgm:chMax val="1"/>
          <dgm:bulletEnabled val="1"/>
        </dgm:presLayoutVars>
      </dgm:prSet>
      <dgm:spPr/>
    </dgm:pt>
    <dgm:pt modelId="{0CA44544-0536-4B6D-BDCB-4ED0A9EF77A0}" type="pres">
      <dgm:prSet presAssocID="{124E884C-67C5-4A06-A5A3-A4DF6FE75DFD}" presName="bracket" presStyleLbl="parChTrans1D1" presStyleIdx="1" presStyleCnt="7"/>
      <dgm:spPr/>
    </dgm:pt>
    <dgm:pt modelId="{ADB1DC31-1A46-4FAC-B4C8-F393FCB3069A}" type="pres">
      <dgm:prSet presAssocID="{124E884C-67C5-4A06-A5A3-A4DF6FE75DFD}" presName="spH" presStyleCnt="0"/>
      <dgm:spPr/>
    </dgm:pt>
    <dgm:pt modelId="{117642ED-FAB8-46C2-AF6A-571E6CA01D6A}" type="pres">
      <dgm:prSet presAssocID="{124E884C-67C5-4A06-A5A3-A4DF6FE75DFD}" presName="desTx" presStyleLbl="node1" presStyleIdx="1" presStyleCnt="7">
        <dgm:presLayoutVars>
          <dgm:bulletEnabled val="1"/>
        </dgm:presLayoutVars>
      </dgm:prSet>
      <dgm:spPr/>
    </dgm:pt>
    <dgm:pt modelId="{D371B5C7-5B51-4627-AACA-1FE4A3E5A2C9}" type="pres">
      <dgm:prSet presAssocID="{39740FC4-3037-4E90-86FF-21A0F8ECFB4F}" presName="spV" presStyleCnt="0"/>
      <dgm:spPr/>
    </dgm:pt>
    <dgm:pt modelId="{B9D92ECD-E849-4DDA-A1E2-7776EE57EDD5}" type="pres">
      <dgm:prSet presAssocID="{277B5DF6-3296-407B-89C7-9133E80FB9F0}" presName="linNode" presStyleCnt="0"/>
      <dgm:spPr/>
    </dgm:pt>
    <dgm:pt modelId="{22E0E5D0-A0F2-4586-A9D2-FEBB4F7B8D84}" type="pres">
      <dgm:prSet presAssocID="{277B5DF6-3296-407B-89C7-9133E80FB9F0}" presName="parTx" presStyleLbl="revTx" presStyleIdx="2" presStyleCnt="7">
        <dgm:presLayoutVars>
          <dgm:chMax val="1"/>
          <dgm:bulletEnabled val="1"/>
        </dgm:presLayoutVars>
      </dgm:prSet>
      <dgm:spPr/>
    </dgm:pt>
    <dgm:pt modelId="{77DE39D9-CA2C-4FA1-8685-C79B6D948295}" type="pres">
      <dgm:prSet presAssocID="{277B5DF6-3296-407B-89C7-9133E80FB9F0}" presName="bracket" presStyleLbl="parChTrans1D1" presStyleIdx="2" presStyleCnt="7"/>
      <dgm:spPr/>
    </dgm:pt>
    <dgm:pt modelId="{62F207D1-EE96-4B8D-BFCF-1B228C4FEF34}" type="pres">
      <dgm:prSet presAssocID="{277B5DF6-3296-407B-89C7-9133E80FB9F0}" presName="spH" presStyleCnt="0"/>
      <dgm:spPr/>
    </dgm:pt>
    <dgm:pt modelId="{C95FBB7D-9987-4204-8485-7A1759A16534}" type="pres">
      <dgm:prSet presAssocID="{277B5DF6-3296-407B-89C7-9133E80FB9F0}" presName="desTx" presStyleLbl="node1" presStyleIdx="2" presStyleCnt="7">
        <dgm:presLayoutVars>
          <dgm:bulletEnabled val="1"/>
        </dgm:presLayoutVars>
      </dgm:prSet>
      <dgm:spPr/>
    </dgm:pt>
    <dgm:pt modelId="{969E9BAF-6BEF-45E0-8511-871A390E3C82}" type="pres">
      <dgm:prSet presAssocID="{B2681C6D-0BA1-4F62-9D22-6917471DFA55}" presName="spV" presStyleCnt="0"/>
      <dgm:spPr/>
    </dgm:pt>
    <dgm:pt modelId="{C0CE4354-9688-4340-BB34-0E840395C9F1}" type="pres">
      <dgm:prSet presAssocID="{6C3D14A1-0A27-4513-99D9-48DF0A5CC46C}" presName="linNode" presStyleCnt="0"/>
      <dgm:spPr/>
    </dgm:pt>
    <dgm:pt modelId="{68CFBBE0-2B7B-4362-B9A5-6BB50D1C16A3}" type="pres">
      <dgm:prSet presAssocID="{6C3D14A1-0A27-4513-99D9-48DF0A5CC46C}" presName="parTx" presStyleLbl="revTx" presStyleIdx="3" presStyleCnt="7">
        <dgm:presLayoutVars>
          <dgm:chMax val="1"/>
          <dgm:bulletEnabled val="1"/>
        </dgm:presLayoutVars>
      </dgm:prSet>
      <dgm:spPr/>
    </dgm:pt>
    <dgm:pt modelId="{E17F2A15-503A-4624-AE59-A99780CFF218}" type="pres">
      <dgm:prSet presAssocID="{6C3D14A1-0A27-4513-99D9-48DF0A5CC46C}" presName="bracket" presStyleLbl="parChTrans1D1" presStyleIdx="3" presStyleCnt="7"/>
      <dgm:spPr/>
    </dgm:pt>
    <dgm:pt modelId="{6FDB4E85-0D99-4617-A139-7BAD5F90FEC1}" type="pres">
      <dgm:prSet presAssocID="{6C3D14A1-0A27-4513-99D9-48DF0A5CC46C}" presName="spH" presStyleCnt="0"/>
      <dgm:spPr/>
    </dgm:pt>
    <dgm:pt modelId="{A0E1A21D-B3A7-4528-91C8-87648F1D1FF9}" type="pres">
      <dgm:prSet presAssocID="{6C3D14A1-0A27-4513-99D9-48DF0A5CC46C}" presName="desTx" presStyleLbl="node1" presStyleIdx="3" presStyleCnt="7">
        <dgm:presLayoutVars>
          <dgm:bulletEnabled val="1"/>
        </dgm:presLayoutVars>
      </dgm:prSet>
      <dgm:spPr/>
    </dgm:pt>
    <dgm:pt modelId="{FDE6FACB-DEDF-486E-81D5-C534CFDC6F2B}" type="pres">
      <dgm:prSet presAssocID="{DE481973-D6FE-40E2-8F39-87443CA1CEBC}" presName="spV" presStyleCnt="0"/>
      <dgm:spPr/>
    </dgm:pt>
    <dgm:pt modelId="{08A8193D-81E5-41E4-8C05-C0CFD16DA2D2}" type="pres">
      <dgm:prSet presAssocID="{37DA634E-AA20-407F-85B2-F8E1F0C99FB5}" presName="linNode" presStyleCnt="0"/>
      <dgm:spPr/>
    </dgm:pt>
    <dgm:pt modelId="{22735C60-F29C-4D52-8657-2AF361AFEE44}" type="pres">
      <dgm:prSet presAssocID="{37DA634E-AA20-407F-85B2-F8E1F0C99FB5}" presName="parTx" presStyleLbl="revTx" presStyleIdx="4" presStyleCnt="7">
        <dgm:presLayoutVars>
          <dgm:chMax val="1"/>
          <dgm:bulletEnabled val="1"/>
        </dgm:presLayoutVars>
      </dgm:prSet>
      <dgm:spPr/>
    </dgm:pt>
    <dgm:pt modelId="{B691A7FA-E68D-49C3-9E27-89BEC2651961}" type="pres">
      <dgm:prSet presAssocID="{37DA634E-AA20-407F-85B2-F8E1F0C99FB5}" presName="bracket" presStyleLbl="parChTrans1D1" presStyleIdx="4" presStyleCnt="7"/>
      <dgm:spPr/>
    </dgm:pt>
    <dgm:pt modelId="{3A5E7B1D-DDFB-4AB9-AAB4-B426E4DAE0BE}" type="pres">
      <dgm:prSet presAssocID="{37DA634E-AA20-407F-85B2-F8E1F0C99FB5}" presName="spH" presStyleCnt="0"/>
      <dgm:spPr/>
    </dgm:pt>
    <dgm:pt modelId="{572598D9-2138-4F00-ABF1-3F606938C389}" type="pres">
      <dgm:prSet presAssocID="{37DA634E-AA20-407F-85B2-F8E1F0C99FB5}" presName="desTx" presStyleLbl="node1" presStyleIdx="4" presStyleCnt="7">
        <dgm:presLayoutVars>
          <dgm:bulletEnabled val="1"/>
        </dgm:presLayoutVars>
      </dgm:prSet>
      <dgm:spPr/>
    </dgm:pt>
    <dgm:pt modelId="{977EE4BF-9964-4DAE-B8C2-344012100AFA}" type="pres">
      <dgm:prSet presAssocID="{EF77371C-4AA4-4B3E-8C6A-4936A180BA9A}" presName="spV" presStyleCnt="0"/>
      <dgm:spPr/>
    </dgm:pt>
    <dgm:pt modelId="{D9599EA5-7909-4E42-B208-9934B0E63232}" type="pres">
      <dgm:prSet presAssocID="{E3EB7583-C52A-4F2E-87DC-F909CC32EDF6}" presName="linNode" presStyleCnt="0"/>
      <dgm:spPr/>
    </dgm:pt>
    <dgm:pt modelId="{9905753C-C0BC-4D64-8B39-59AA4BE245A8}" type="pres">
      <dgm:prSet presAssocID="{E3EB7583-C52A-4F2E-87DC-F909CC32EDF6}" presName="parTx" presStyleLbl="revTx" presStyleIdx="5" presStyleCnt="7">
        <dgm:presLayoutVars>
          <dgm:chMax val="1"/>
          <dgm:bulletEnabled val="1"/>
        </dgm:presLayoutVars>
      </dgm:prSet>
      <dgm:spPr/>
    </dgm:pt>
    <dgm:pt modelId="{C07FBB49-9384-42D3-B48B-177072C59622}" type="pres">
      <dgm:prSet presAssocID="{E3EB7583-C52A-4F2E-87DC-F909CC32EDF6}" presName="bracket" presStyleLbl="parChTrans1D1" presStyleIdx="5" presStyleCnt="7"/>
      <dgm:spPr/>
    </dgm:pt>
    <dgm:pt modelId="{E1C7DA79-D57B-4EB7-B957-4866206E53B5}" type="pres">
      <dgm:prSet presAssocID="{E3EB7583-C52A-4F2E-87DC-F909CC32EDF6}" presName="spH" presStyleCnt="0"/>
      <dgm:spPr/>
    </dgm:pt>
    <dgm:pt modelId="{F1D1AC0E-FDD2-42F5-9CB3-FA250820C739}" type="pres">
      <dgm:prSet presAssocID="{E3EB7583-C52A-4F2E-87DC-F909CC32EDF6}" presName="desTx" presStyleLbl="node1" presStyleIdx="5" presStyleCnt="7">
        <dgm:presLayoutVars>
          <dgm:bulletEnabled val="1"/>
        </dgm:presLayoutVars>
      </dgm:prSet>
      <dgm:spPr/>
    </dgm:pt>
    <dgm:pt modelId="{7D076842-D4D7-4513-A50F-E3984E31CC86}" type="pres">
      <dgm:prSet presAssocID="{D5922F68-41BC-4C73-A167-0688A393D471}" presName="spV" presStyleCnt="0"/>
      <dgm:spPr/>
    </dgm:pt>
    <dgm:pt modelId="{ACDE2D91-9033-4DC0-A03B-F6E06EFDC644}" type="pres">
      <dgm:prSet presAssocID="{1A2DEBCA-E8C9-487C-9E74-22B231410F5E}" presName="linNode" presStyleCnt="0"/>
      <dgm:spPr/>
    </dgm:pt>
    <dgm:pt modelId="{B42DFDA0-F91F-4518-9079-1994BB819F60}" type="pres">
      <dgm:prSet presAssocID="{1A2DEBCA-E8C9-487C-9E74-22B231410F5E}" presName="parTx" presStyleLbl="revTx" presStyleIdx="6" presStyleCnt="7">
        <dgm:presLayoutVars>
          <dgm:chMax val="1"/>
          <dgm:bulletEnabled val="1"/>
        </dgm:presLayoutVars>
      </dgm:prSet>
      <dgm:spPr/>
    </dgm:pt>
    <dgm:pt modelId="{9F114B8E-3B48-4DEE-A7A0-CC94DEFE369D}" type="pres">
      <dgm:prSet presAssocID="{1A2DEBCA-E8C9-487C-9E74-22B231410F5E}" presName="bracket" presStyleLbl="parChTrans1D1" presStyleIdx="6" presStyleCnt="7"/>
      <dgm:spPr/>
    </dgm:pt>
    <dgm:pt modelId="{156D4507-25E3-474A-B904-7ADDCD6580AB}" type="pres">
      <dgm:prSet presAssocID="{1A2DEBCA-E8C9-487C-9E74-22B231410F5E}" presName="spH" presStyleCnt="0"/>
      <dgm:spPr/>
    </dgm:pt>
    <dgm:pt modelId="{857C8A5A-B8C2-4321-8CB6-ABB6B1A2624A}" type="pres">
      <dgm:prSet presAssocID="{1A2DEBCA-E8C9-487C-9E74-22B231410F5E}" presName="desTx" presStyleLbl="node1" presStyleIdx="6" presStyleCnt="7">
        <dgm:presLayoutVars>
          <dgm:bulletEnabled val="1"/>
        </dgm:presLayoutVars>
      </dgm:prSet>
      <dgm:spPr/>
    </dgm:pt>
  </dgm:ptLst>
  <dgm:cxnLst>
    <dgm:cxn modelId="{2B9FE609-14B8-4B9E-AF01-4D13AEE1A8B2}" type="presOf" srcId="{6C3D14A1-0A27-4513-99D9-48DF0A5CC46C}" destId="{68CFBBE0-2B7B-4362-B9A5-6BB50D1C16A3}" srcOrd="0" destOrd="0" presId="urn:diagrams.loki3.com/BracketList"/>
    <dgm:cxn modelId="{87AB6A11-F811-4DDE-B74D-9B02D43F00B4}" srcId="{124E884C-67C5-4A06-A5A3-A4DF6FE75DFD}" destId="{99F1E62C-8AC3-4083-9F39-53E72DC37890}" srcOrd="0" destOrd="0" parTransId="{218D4B88-FABE-4591-BF00-ECB56E34F117}" sibTransId="{16C23A87-2086-4D16-9A9B-864BCBBD85F0}"/>
    <dgm:cxn modelId="{2699F712-3927-4BA4-8700-3EFE6A3200C9}" type="presOf" srcId="{95C33474-525B-4DAD-9B96-48A8DDE5F6A9}" destId="{117642ED-FAB8-46C2-AF6A-571E6CA01D6A}" srcOrd="0" destOrd="2" presId="urn:diagrams.loki3.com/BracketList"/>
    <dgm:cxn modelId="{9B612013-7502-4CC2-B162-9D151519850E}" type="presOf" srcId="{124E884C-67C5-4A06-A5A3-A4DF6FE75DFD}" destId="{690EFC85-8A55-494C-956A-C42A00CE2F01}" srcOrd="0" destOrd="0" presId="urn:diagrams.loki3.com/BracketList"/>
    <dgm:cxn modelId="{681CAD3A-666C-413E-B47A-7518021CD673}" type="presOf" srcId="{E3EB7583-C52A-4F2E-87DC-F909CC32EDF6}" destId="{9905753C-C0BC-4D64-8B39-59AA4BE245A8}" srcOrd="0" destOrd="0" presId="urn:diagrams.loki3.com/BracketList"/>
    <dgm:cxn modelId="{50226647-27AB-4721-971C-2095F3AA96D3}" type="presOf" srcId="{A3534799-2009-4309-92DA-7C37C6D701F8}" destId="{A0E1A21D-B3A7-4528-91C8-87648F1D1FF9}" srcOrd="0" destOrd="0" presId="urn:diagrams.loki3.com/BracketList"/>
    <dgm:cxn modelId="{9F3D3768-7BF9-4A8A-8A44-79FE0828E600}" type="presOf" srcId="{277B5DF6-3296-407B-89C7-9133E80FB9F0}" destId="{22E0E5D0-A0F2-4586-A9D2-FEBB4F7B8D84}" srcOrd="0" destOrd="0" presId="urn:diagrams.loki3.com/BracketList"/>
    <dgm:cxn modelId="{A3059A6B-FE17-47E0-A309-724C9F6743A0}" type="presOf" srcId="{99F1E62C-8AC3-4083-9F39-53E72DC37890}" destId="{117642ED-FAB8-46C2-AF6A-571E6CA01D6A}" srcOrd="0" destOrd="0" presId="urn:diagrams.loki3.com/BracketList"/>
    <dgm:cxn modelId="{73EDC173-0537-4EBC-B7A8-DD0F40FE7F88}" srcId="{CBA4A8CA-26DD-475D-B833-E80E056398AA}" destId="{37DA634E-AA20-407F-85B2-F8E1F0C99FB5}" srcOrd="4" destOrd="0" parTransId="{C1E419F0-D5EA-47E2-9DC4-AB0CDF989A57}" sibTransId="{EF77371C-4AA4-4B3E-8C6A-4936A180BA9A}"/>
    <dgm:cxn modelId="{AE4BCB55-7C47-4D13-9DBB-318E386A76AA}" srcId="{CBA4A8CA-26DD-475D-B833-E80E056398AA}" destId="{E3EB7583-C52A-4F2E-87DC-F909CC32EDF6}" srcOrd="5" destOrd="0" parTransId="{457E7971-4A38-47B4-96DB-1AA9C0B46B8C}" sibTransId="{D5922F68-41BC-4C73-A167-0688A393D471}"/>
    <dgm:cxn modelId="{998F7777-4000-49D8-BCA3-8EFBE1FF59B0}" srcId="{37DA634E-AA20-407F-85B2-F8E1F0C99FB5}" destId="{8AED3EA6-9833-4906-BC5D-FB67D13B434D}" srcOrd="0" destOrd="0" parTransId="{32D0449B-6C06-448C-BCBE-076B2CA5447F}" sibTransId="{9B3350F0-E7AA-4D66-B9F7-4679B34A7F5C}"/>
    <dgm:cxn modelId="{8AEEAF57-26AC-4019-AC6A-31025EEB2F14}" srcId="{7A2A5A68-EC1A-4735-AFC0-A20437CEFBA0}" destId="{77FBA3D3-CFE3-4B9A-A635-3059FABD9694}" srcOrd="0" destOrd="0" parTransId="{EF04C3D9-B415-42E9-B49A-2F76AFE32C2D}" sibTransId="{04D9243E-368E-476D-B7F9-109FDAEAAE04}"/>
    <dgm:cxn modelId="{322B8358-5D95-4E15-BF1E-F87765AB2B27}" srcId="{E3EB7583-C52A-4F2E-87DC-F909CC32EDF6}" destId="{D6E85AF3-9907-45B7-A339-F8843C61BFF0}" srcOrd="0" destOrd="0" parTransId="{C573E4EA-1654-4702-B205-1167EA263959}" sibTransId="{CDC33948-ACBF-49B0-A78C-18FD8A326E38}"/>
    <dgm:cxn modelId="{37DC017A-6EFC-45B2-B173-D91CC70F97E5}" srcId="{CBA4A8CA-26DD-475D-B833-E80E056398AA}" destId="{124E884C-67C5-4A06-A5A3-A4DF6FE75DFD}" srcOrd="1" destOrd="0" parTransId="{16D02078-FAA2-4526-A914-5FE45CFA8E4C}" sibTransId="{39740FC4-3037-4E90-86FF-21A0F8ECFB4F}"/>
    <dgm:cxn modelId="{62FFAD7D-D5CE-4580-8C0E-6E409518478E}" srcId="{6C3D14A1-0A27-4513-99D9-48DF0A5CC46C}" destId="{A3534799-2009-4309-92DA-7C37C6D701F8}" srcOrd="0" destOrd="0" parTransId="{B57484B8-EDFB-4B70-ACB9-37CFCAF85A48}" sibTransId="{3EC361A8-BAA6-4409-BA86-DDCC627D03D1}"/>
    <dgm:cxn modelId="{504EB989-F7B8-46AE-B913-C8A7B589339A}" srcId="{1A2DEBCA-E8C9-487C-9E74-22B231410F5E}" destId="{24C496B7-0792-4931-9DE3-7F1AF32536DB}" srcOrd="0" destOrd="0" parTransId="{C12FE520-A5AF-457E-97DC-8595C1C7298B}" sibTransId="{674ACCB4-4CBF-47BA-979D-DB25CE5448CA}"/>
    <dgm:cxn modelId="{85DCF692-4EAC-4935-AF32-A76994611132}" type="presOf" srcId="{1A2DEBCA-E8C9-487C-9E74-22B231410F5E}" destId="{B42DFDA0-F91F-4518-9079-1994BB819F60}" srcOrd="0" destOrd="0" presId="urn:diagrams.loki3.com/BracketList"/>
    <dgm:cxn modelId="{4155729F-BA69-40B5-B12E-84955724E1F3}" type="presOf" srcId="{DCB4D83A-59C5-4A7A-9A39-812D6092879E}" destId="{857C8A5A-B8C2-4321-8CB6-ABB6B1A2624A}" srcOrd="0" destOrd="1" presId="urn:diagrams.loki3.com/BracketList"/>
    <dgm:cxn modelId="{8C09BCAB-05D7-45BD-ABE5-17E1EB25D59A}" srcId="{277B5DF6-3296-407B-89C7-9133E80FB9F0}" destId="{06379073-18FA-43F5-B3B2-A558D3F73ADD}" srcOrd="0" destOrd="0" parTransId="{4409D4E9-3BF2-4162-967A-D9170EEE0762}" sibTransId="{23C5211E-A03B-4889-9EE2-D865BBB05973}"/>
    <dgm:cxn modelId="{6E5BD9AF-BBC0-4A31-BE27-35AF4484300C}" srcId="{CBA4A8CA-26DD-475D-B833-E80E056398AA}" destId="{277B5DF6-3296-407B-89C7-9133E80FB9F0}" srcOrd="2" destOrd="0" parTransId="{33837157-33BB-42C7-9754-336CB07901AA}" sibTransId="{B2681C6D-0BA1-4F62-9D22-6917471DFA55}"/>
    <dgm:cxn modelId="{7D5B5DC5-335F-4D81-A4BF-501D79D33985}" srcId="{124E884C-67C5-4A06-A5A3-A4DF6FE75DFD}" destId="{95C33474-525B-4DAD-9B96-48A8DDE5F6A9}" srcOrd="2" destOrd="0" parTransId="{539033EF-E2A3-4A27-A81B-4E6E12662277}" sibTransId="{4E15FE9B-5ECF-424F-94D3-8A652BF28FFF}"/>
    <dgm:cxn modelId="{2D4A61CD-B327-4653-A836-94BEB3A79275}" type="presOf" srcId="{3DEF6CAA-C9D4-44DB-A536-E52082B20483}" destId="{117642ED-FAB8-46C2-AF6A-571E6CA01D6A}" srcOrd="0" destOrd="1" presId="urn:diagrams.loki3.com/BracketList"/>
    <dgm:cxn modelId="{5A9443D0-75D7-42B0-B459-6C2ABB111985}" type="presOf" srcId="{8AED3EA6-9833-4906-BC5D-FB67D13B434D}" destId="{572598D9-2138-4F00-ABF1-3F606938C389}" srcOrd="0" destOrd="0" presId="urn:diagrams.loki3.com/BracketList"/>
    <dgm:cxn modelId="{A58676D0-99EB-48B1-A5D2-B91ECB638174}" type="presOf" srcId="{77FBA3D3-CFE3-4B9A-A635-3059FABD9694}" destId="{4C7F8E4B-4F94-4E44-9D0D-12633BD81849}" srcOrd="0" destOrd="0" presId="urn:diagrams.loki3.com/BracketList"/>
    <dgm:cxn modelId="{B8EBFBD6-11F0-44B7-BC42-652B3CEF6363}" type="presOf" srcId="{CBA4A8CA-26DD-475D-B833-E80E056398AA}" destId="{405F9D58-B604-4DBC-8DD5-39A73628D096}" srcOrd="0" destOrd="0" presId="urn:diagrams.loki3.com/BracketList"/>
    <dgm:cxn modelId="{B57C55D8-C461-406F-8E2B-6FD7C3AEBE36}" srcId="{1A2DEBCA-E8C9-487C-9E74-22B231410F5E}" destId="{DCB4D83A-59C5-4A7A-9A39-812D6092879E}" srcOrd="1" destOrd="0" parTransId="{4C2482ED-49BC-4DAE-8357-20208D51130D}" sibTransId="{E1FE481E-F832-4266-B9CB-8A8AA9D08EC5}"/>
    <dgm:cxn modelId="{28F343E0-561F-481C-8202-5DFD7DBF22DA}" type="presOf" srcId="{24C496B7-0792-4931-9DE3-7F1AF32536DB}" destId="{857C8A5A-B8C2-4321-8CB6-ABB6B1A2624A}" srcOrd="0" destOrd="0" presId="urn:diagrams.loki3.com/BracketList"/>
    <dgm:cxn modelId="{124C1DE5-E619-4CBE-B839-7561882B42D9}" srcId="{124E884C-67C5-4A06-A5A3-A4DF6FE75DFD}" destId="{3DEF6CAA-C9D4-44DB-A536-E52082B20483}" srcOrd="1" destOrd="0" parTransId="{F80DD8B1-70CC-47FE-B5C3-85C552A73C4B}" sibTransId="{C881E2C7-D73C-43EE-A2A9-3CFB5371A63A}"/>
    <dgm:cxn modelId="{CFEC1DE5-4BFF-4E19-A3F5-EF12D48B909A}" srcId="{CBA4A8CA-26DD-475D-B833-E80E056398AA}" destId="{7A2A5A68-EC1A-4735-AFC0-A20437CEFBA0}" srcOrd="0" destOrd="0" parTransId="{1EF999AA-028D-4487-B57A-1988338284C3}" sibTransId="{C20D5663-96CC-4F12-A149-DC0BA34D76AF}"/>
    <dgm:cxn modelId="{C4E909EC-B370-4FBC-99BC-AF43D077A951}" srcId="{CBA4A8CA-26DD-475D-B833-E80E056398AA}" destId="{6C3D14A1-0A27-4513-99D9-48DF0A5CC46C}" srcOrd="3" destOrd="0" parTransId="{0D8FE068-7CEF-4051-9017-05508319C3E3}" sibTransId="{DE481973-D6FE-40E2-8F39-87443CA1CEBC}"/>
    <dgm:cxn modelId="{431145F0-CCF5-4371-B0DD-E47D0FC7E098}" type="presOf" srcId="{37DA634E-AA20-407F-85B2-F8E1F0C99FB5}" destId="{22735C60-F29C-4D52-8657-2AF361AFEE44}" srcOrd="0" destOrd="0" presId="urn:diagrams.loki3.com/BracketList"/>
    <dgm:cxn modelId="{80A146F1-EB83-4355-8379-E447E8622AFF}" srcId="{CBA4A8CA-26DD-475D-B833-E80E056398AA}" destId="{1A2DEBCA-E8C9-487C-9E74-22B231410F5E}" srcOrd="6" destOrd="0" parTransId="{21F86F32-113B-4C55-BD90-37E1125AC4B3}" sibTransId="{1B850717-536E-4488-94CF-FAF746438D92}"/>
    <dgm:cxn modelId="{76CADCF9-9239-4816-9FDD-8FA1CE5C305F}" type="presOf" srcId="{D6E85AF3-9907-45B7-A339-F8843C61BFF0}" destId="{F1D1AC0E-FDD2-42F5-9CB3-FA250820C739}" srcOrd="0" destOrd="0" presId="urn:diagrams.loki3.com/BracketList"/>
    <dgm:cxn modelId="{BEDCD2FC-4BB5-4720-AF1C-2F3949D0DBF7}" type="presOf" srcId="{7A2A5A68-EC1A-4735-AFC0-A20437CEFBA0}" destId="{3C53FA82-0432-4FB9-AD2D-EE05AF386448}" srcOrd="0" destOrd="0" presId="urn:diagrams.loki3.com/BracketList"/>
    <dgm:cxn modelId="{5A17CAFD-0CB9-4242-A57D-42779386A104}" type="presOf" srcId="{06379073-18FA-43F5-B3B2-A558D3F73ADD}" destId="{C95FBB7D-9987-4204-8485-7A1759A16534}" srcOrd="0" destOrd="0" presId="urn:diagrams.loki3.com/BracketList"/>
    <dgm:cxn modelId="{2A8CF0C4-6999-458E-A11F-5499F3563337}" type="presParOf" srcId="{405F9D58-B604-4DBC-8DD5-39A73628D096}" destId="{A9D9E817-DDC9-48F5-A80C-E926DAB234FD}" srcOrd="0" destOrd="0" presId="urn:diagrams.loki3.com/BracketList"/>
    <dgm:cxn modelId="{B7334C5D-D658-48E2-ABE4-B81FAB6CD614}" type="presParOf" srcId="{A9D9E817-DDC9-48F5-A80C-E926DAB234FD}" destId="{3C53FA82-0432-4FB9-AD2D-EE05AF386448}" srcOrd="0" destOrd="0" presId="urn:diagrams.loki3.com/BracketList"/>
    <dgm:cxn modelId="{5127B01C-A5D1-438D-B7C4-87869C94A5B8}" type="presParOf" srcId="{A9D9E817-DDC9-48F5-A80C-E926DAB234FD}" destId="{C0318A1D-AB8A-402A-9F25-2D74FDFF5466}" srcOrd="1" destOrd="0" presId="urn:diagrams.loki3.com/BracketList"/>
    <dgm:cxn modelId="{33258C18-728A-4C4F-A918-96ACA3978D84}" type="presParOf" srcId="{A9D9E817-DDC9-48F5-A80C-E926DAB234FD}" destId="{50E3E0F4-DD64-430C-8A09-03A5388CAFEA}" srcOrd="2" destOrd="0" presId="urn:diagrams.loki3.com/BracketList"/>
    <dgm:cxn modelId="{0C46D891-070F-4806-A819-CB948A48B4C2}" type="presParOf" srcId="{A9D9E817-DDC9-48F5-A80C-E926DAB234FD}" destId="{4C7F8E4B-4F94-4E44-9D0D-12633BD81849}" srcOrd="3" destOrd="0" presId="urn:diagrams.loki3.com/BracketList"/>
    <dgm:cxn modelId="{EAD9B8D8-7345-4383-B531-11BBF72519E5}" type="presParOf" srcId="{405F9D58-B604-4DBC-8DD5-39A73628D096}" destId="{F3A4E3EB-95DA-45AB-B6CE-2E9EAD8C2B0F}" srcOrd="1" destOrd="0" presId="urn:diagrams.loki3.com/BracketList"/>
    <dgm:cxn modelId="{3257AD00-0453-4B3C-AD28-1D7763E21BB8}" type="presParOf" srcId="{405F9D58-B604-4DBC-8DD5-39A73628D096}" destId="{E7B2E5EF-74B1-41B0-A533-69BE3D961C6B}" srcOrd="2" destOrd="0" presId="urn:diagrams.loki3.com/BracketList"/>
    <dgm:cxn modelId="{380CB321-7F58-4442-82F0-57DCE5BFF376}" type="presParOf" srcId="{E7B2E5EF-74B1-41B0-A533-69BE3D961C6B}" destId="{690EFC85-8A55-494C-956A-C42A00CE2F01}" srcOrd="0" destOrd="0" presId="urn:diagrams.loki3.com/BracketList"/>
    <dgm:cxn modelId="{A67B3056-1ED4-40BB-A62A-FF95460ABE5F}" type="presParOf" srcId="{E7B2E5EF-74B1-41B0-A533-69BE3D961C6B}" destId="{0CA44544-0536-4B6D-BDCB-4ED0A9EF77A0}" srcOrd="1" destOrd="0" presId="urn:diagrams.loki3.com/BracketList"/>
    <dgm:cxn modelId="{B12A3835-1424-45C3-BB33-999E7FAEF9B4}" type="presParOf" srcId="{E7B2E5EF-74B1-41B0-A533-69BE3D961C6B}" destId="{ADB1DC31-1A46-4FAC-B4C8-F393FCB3069A}" srcOrd="2" destOrd="0" presId="urn:diagrams.loki3.com/BracketList"/>
    <dgm:cxn modelId="{C9B4C9E1-42D4-4749-B391-E9AC00485AA6}" type="presParOf" srcId="{E7B2E5EF-74B1-41B0-A533-69BE3D961C6B}" destId="{117642ED-FAB8-46C2-AF6A-571E6CA01D6A}" srcOrd="3" destOrd="0" presId="urn:diagrams.loki3.com/BracketList"/>
    <dgm:cxn modelId="{C9F684DB-4D61-4EFE-B305-B1222B29AE4E}" type="presParOf" srcId="{405F9D58-B604-4DBC-8DD5-39A73628D096}" destId="{D371B5C7-5B51-4627-AACA-1FE4A3E5A2C9}" srcOrd="3" destOrd="0" presId="urn:diagrams.loki3.com/BracketList"/>
    <dgm:cxn modelId="{BDC368EB-6051-4229-8188-F82480C5F957}" type="presParOf" srcId="{405F9D58-B604-4DBC-8DD5-39A73628D096}" destId="{B9D92ECD-E849-4DDA-A1E2-7776EE57EDD5}" srcOrd="4" destOrd="0" presId="urn:diagrams.loki3.com/BracketList"/>
    <dgm:cxn modelId="{AD34935E-73E0-4E58-BB5F-91902660C762}" type="presParOf" srcId="{B9D92ECD-E849-4DDA-A1E2-7776EE57EDD5}" destId="{22E0E5D0-A0F2-4586-A9D2-FEBB4F7B8D84}" srcOrd="0" destOrd="0" presId="urn:diagrams.loki3.com/BracketList"/>
    <dgm:cxn modelId="{BC9AF4E8-FF83-45BD-A5EE-1DFEF717326C}" type="presParOf" srcId="{B9D92ECD-E849-4DDA-A1E2-7776EE57EDD5}" destId="{77DE39D9-CA2C-4FA1-8685-C79B6D948295}" srcOrd="1" destOrd="0" presId="urn:diagrams.loki3.com/BracketList"/>
    <dgm:cxn modelId="{011FE9D1-5AF2-4785-BAB2-B708BB30206B}" type="presParOf" srcId="{B9D92ECD-E849-4DDA-A1E2-7776EE57EDD5}" destId="{62F207D1-EE96-4B8D-BFCF-1B228C4FEF34}" srcOrd="2" destOrd="0" presId="urn:diagrams.loki3.com/BracketList"/>
    <dgm:cxn modelId="{3B0B6163-067F-4E4B-A84D-A5543025EF7B}" type="presParOf" srcId="{B9D92ECD-E849-4DDA-A1E2-7776EE57EDD5}" destId="{C95FBB7D-9987-4204-8485-7A1759A16534}" srcOrd="3" destOrd="0" presId="urn:diagrams.loki3.com/BracketList"/>
    <dgm:cxn modelId="{5B3EC746-1AFD-4D2A-9DF9-7FF1EBFE888B}" type="presParOf" srcId="{405F9D58-B604-4DBC-8DD5-39A73628D096}" destId="{969E9BAF-6BEF-45E0-8511-871A390E3C82}" srcOrd="5" destOrd="0" presId="urn:diagrams.loki3.com/BracketList"/>
    <dgm:cxn modelId="{79CF0712-21C4-4962-B233-8B80838BD714}" type="presParOf" srcId="{405F9D58-B604-4DBC-8DD5-39A73628D096}" destId="{C0CE4354-9688-4340-BB34-0E840395C9F1}" srcOrd="6" destOrd="0" presId="urn:diagrams.loki3.com/BracketList"/>
    <dgm:cxn modelId="{7B297E5C-9BD3-4E0C-BD10-282F38B8F601}" type="presParOf" srcId="{C0CE4354-9688-4340-BB34-0E840395C9F1}" destId="{68CFBBE0-2B7B-4362-B9A5-6BB50D1C16A3}" srcOrd="0" destOrd="0" presId="urn:diagrams.loki3.com/BracketList"/>
    <dgm:cxn modelId="{7F937D9A-FB69-4586-9375-AB3458786DFB}" type="presParOf" srcId="{C0CE4354-9688-4340-BB34-0E840395C9F1}" destId="{E17F2A15-503A-4624-AE59-A99780CFF218}" srcOrd="1" destOrd="0" presId="urn:diagrams.loki3.com/BracketList"/>
    <dgm:cxn modelId="{E5A2E5EB-CA66-4A22-BB4A-2420C7CD53A0}" type="presParOf" srcId="{C0CE4354-9688-4340-BB34-0E840395C9F1}" destId="{6FDB4E85-0D99-4617-A139-7BAD5F90FEC1}" srcOrd="2" destOrd="0" presId="urn:diagrams.loki3.com/BracketList"/>
    <dgm:cxn modelId="{9C1D8F87-35C0-4FCF-9918-56CDE8BE1C26}" type="presParOf" srcId="{C0CE4354-9688-4340-BB34-0E840395C9F1}" destId="{A0E1A21D-B3A7-4528-91C8-87648F1D1FF9}" srcOrd="3" destOrd="0" presId="urn:diagrams.loki3.com/BracketList"/>
    <dgm:cxn modelId="{32D592D0-8D82-4AB8-8398-95E21FDE8713}" type="presParOf" srcId="{405F9D58-B604-4DBC-8DD5-39A73628D096}" destId="{FDE6FACB-DEDF-486E-81D5-C534CFDC6F2B}" srcOrd="7" destOrd="0" presId="urn:diagrams.loki3.com/BracketList"/>
    <dgm:cxn modelId="{5E011F77-27AB-4C18-B4F1-D7787383EEE6}" type="presParOf" srcId="{405F9D58-B604-4DBC-8DD5-39A73628D096}" destId="{08A8193D-81E5-41E4-8C05-C0CFD16DA2D2}" srcOrd="8" destOrd="0" presId="urn:diagrams.loki3.com/BracketList"/>
    <dgm:cxn modelId="{5ACE87D7-7FD2-4058-9061-A5D03B69C05F}" type="presParOf" srcId="{08A8193D-81E5-41E4-8C05-C0CFD16DA2D2}" destId="{22735C60-F29C-4D52-8657-2AF361AFEE44}" srcOrd="0" destOrd="0" presId="urn:diagrams.loki3.com/BracketList"/>
    <dgm:cxn modelId="{9EDCCCB6-9C1C-42A0-A104-2CA1E99652B3}" type="presParOf" srcId="{08A8193D-81E5-41E4-8C05-C0CFD16DA2D2}" destId="{B691A7FA-E68D-49C3-9E27-89BEC2651961}" srcOrd="1" destOrd="0" presId="urn:diagrams.loki3.com/BracketList"/>
    <dgm:cxn modelId="{1A416C14-5AF9-4B59-A04A-577B69F497DF}" type="presParOf" srcId="{08A8193D-81E5-41E4-8C05-C0CFD16DA2D2}" destId="{3A5E7B1D-DDFB-4AB9-AAB4-B426E4DAE0BE}" srcOrd="2" destOrd="0" presId="urn:diagrams.loki3.com/BracketList"/>
    <dgm:cxn modelId="{7A532952-252D-4D0F-B211-C484C1AAB7F6}" type="presParOf" srcId="{08A8193D-81E5-41E4-8C05-C0CFD16DA2D2}" destId="{572598D9-2138-4F00-ABF1-3F606938C389}" srcOrd="3" destOrd="0" presId="urn:diagrams.loki3.com/BracketList"/>
    <dgm:cxn modelId="{C7D87EF3-6775-411E-AC59-29D127A7F877}" type="presParOf" srcId="{405F9D58-B604-4DBC-8DD5-39A73628D096}" destId="{977EE4BF-9964-4DAE-B8C2-344012100AFA}" srcOrd="9" destOrd="0" presId="urn:diagrams.loki3.com/BracketList"/>
    <dgm:cxn modelId="{0D71F2BD-A137-4376-A306-08B4E262EDE8}" type="presParOf" srcId="{405F9D58-B604-4DBC-8DD5-39A73628D096}" destId="{D9599EA5-7909-4E42-B208-9934B0E63232}" srcOrd="10" destOrd="0" presId="urn:diagrams.loki3.com/BracketList"/>
    <dgm:cxn modelId="{C7FFCBA6-DB4A-43BA-8FBC-C736BAD0B710}" type="presParOf" srcId="{D9599EA5-7909-4E42-B208-9934B0E63232}" destId="{9905753C-C0BC-4D64-8B39-59AA4BE245A8}" srcOrd="0" destOrd="0" presId="urn:diagrams.loki3.com/BracketList"/>
    <dgm:cxn modelId="{7C682FAA-EE19-4B45-8EE7-8CF0DF101CCD}" type="presParOf" srcId="{D9599EA5-7909-4E42-B208-9934B0E63232}" destId="{C07FBB49-9384-42D3-B48B-177072C59622}" srcOrd="1" destOrd="0" presId="urn:diagrams.loki3.com/BracketList"/>
    <dgm:cxn modelId="{BC4C91C0-C2D3-47D5-8E62-F926AE1DF4AE}" type="presParOf" srcId="{D9599EA5-7909-4E42-B208-9934B0E63232}" destId="{E1C7DA79-D57B-4EB7-B957-4866206E53B5}" srcOrd="2" destOrd="0" presId="urn:diagrams.loki3.com/BracketList"/>
    <dgm:cxn modelId="{7BD149DC-012D-417C-87DA-779859363A3B}" type="presParOf" srcId="{D9599EA5-7909-4E42-B208-9934B0E63232}" destId="{F1D1AC0E-FDD2-42F5-9CB3-FA250820C739}" srcOrd="3" destOrd="0" presId="urn:diagrams.loki3.com/BracketList"/>
    <dgm:cxn modelId="{0E9F9DA4-4D51-4A83-BFEB-992B26E568B2}" type="presParOf" srcId="{405F9D58-B604-4DBC-8DD5-39A73628D096}" destId="{7D076842-D4D7-4513-A50F-E3984E31CC86}" srcOrd="11" destOrd="0" presId="urn:diagrams.loki3.com/BracketList"/>
    <dgm:cxn modelId="{C3384757-EEE1-4B60-9AC6-B3515831007B}" type="presParOf" srcId="{405F9D58-B604-4DBC-8DD5-39A73628D096}" destId="{ACDE2D91-9033-4DC0-A03B-F6E06EFDC644}" srcOrd="12" destOrd="0" presId="urn:diagrams.loki3.com/BracketList"/>
    <dgm:cxn modelId="{C2B13586-1FA5-4897-8A89-D24479F449E1}" type="presParOf" srcId="{ACDE2D91-9033-4DC0-A03B-F6E06EFDC644}" destId="{B42DFDA0-F91F-4518-9079-1994BB819F60}" srcOrd="0" destOrd="0" presId="urn:diagrams.loki3.com/BracketList"/>
    <dgm:cxn modelId="{5CEE19F4-DE86-4D19-A742-1E1E37B2BB7C}" type="presParOf" srcId="{ACDE2D91-9033-4DC0-A03B-F6E06EFDC644}" destId="{9F114B8E-3B48-4DEE-A7A0-CC94DEFE369D}" srcOrd="1" destOrd="0" presId="urn:diagrams.loki3.com/BracketList"/>
    <dgm:cxn modelId="{699D9857-2F81-41F3-B3AB-99D37CA92121}" type="presParOf" srcId="{ACDE2D91-9033-4DC0-A03B-F6E06EFDC644}" destId="{156D4507-25E3-474A-B904-7ADDCD6580AB}" srcOrd="2" destOrd="0" presId="urn:diagrams.loki3.com/BracketList"/>
    <dgm:cxn modelId="{61A6E2F9-8673-481A-801C-8F2B38200E1F}" type="presParOf" srcId="{ACDE2D91-9033-4DC0-A03B-F6E06EFDC644}" destId="{857C8A5A-B8C2-4321-8CB6-ABB6B1A2624A}" srcOrd="3" destOrd="0" presId="urn:diagrams.loki3.com/Bracket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09A84F-DC7D-40C1-84A2-ED7103AC5CA8}" type="doc">
      <dgm:prSet loTypeId="urn:microsoft.com/office/officeart/2005/8/layout/lProcess2" loCatId="list" qsTypeId="urn:microsoft.com/office/officeart/2005/8/quickstyle/simple2" qsCatId="simple" csTypeId="urn:microsoft.com/office/officeart/2005/8/colors/accent6_1" csCatId="accent6" phldr="1"/>
      <dgm:spPr/>
      <dgm:t>
        <a:bodyPr/>
        <a:lstStyle/>
        <a:p>
          <a:endParaRPr lang="en-US"/>
        </a:p>
      </dgm:t>
    </dgm:pt>
    <dgm:pt modelId="{56746F37-63B3-4C9F-BBEA-8A5876246824}">
      <dgm:prSet phldrT="[Text]" custT="1"/>
      <dgm:spPr/>
      <dgm:t>
        <a:bodyPr/>
        <a:lstStyle/>
        <a:p>
          <a:r>
            <a:rPr lang="en-US" sz="3600" dirty="0"/>
            <a:t>Direct Query</a:t>
          </a:r>
        </a:p>
      </dgm:t>
    </dgm:pt>
    <dgm:pt modelId="{1758EC3B-8876-4B30-B0C6-C4010982C5E6}" type="parTrans" cxnId="{90B85DF2-80DC-4E36-9FDC-285A8658FB2D}">
      <dgm:prSet/>
      <dgm:spPr/>
      <dgm:t>
        <a:bodyPr/>
        <a:lstStyle/>
        <a:p>
          <a:endParaRPr lang="en-US"/>
        </a:p>
      </dgm:t>
    </dgm:pt>
    <dgm:pt modelId="{7ACDA99D-E102-4A4B-B9B2-B15BA5DBA8E1}" type="sibTrans" cxnId="{90B85DF2-80DC-4E36-9FDC-285A8658FB2D}">
      <dgm:prSet/>
      <dgm:spPr/>
      <dgm:t>
        <a:bodyPr/>
        <a:lstStyle/>
        <a:p>
          <a:endParaRPr lang="en-US"/>
        </a:p>
      </dgm:t>
    </dgm:pt>
    <dgm:pt modelId="{3F9E354D-3287-4EC3-B3D8-5D93DAC3F8EC}">
      <dgm:prSet phldrT="[Text]"/>
      <dgm:spPr/>
      <dgm:t>
        <a:bodyPr/>
        <a:lstStyle/>
        <a:p>
          <a:r>
            <a:rPr lang="en-US" dirty="0"/>
            <a:t>Real Time Analysis</a:t>
          </a:r>
        </a:p>
      </dgm:t>
    </dgm:pt>
    <dgm:pt modelId="{93B9C158-E62F-4F58-BE9D-66BA70B2BC1D}" type="parTrans" cxnId="{FFB06A8C-C7C3-454B-ADEF-09C0CCA4C66E}">
      <dgm:prSet/>
      <dgm:spPr/>
      <dgm:t>
        <a:bodyPr/>
        <a:lstStyle/>
        <a:p>
          <a:endParaRPr lang="en-US"/>
        </a:p>
      </dgm:t>
    </dgm:pt>
    <dgm:pt modelId="{FB633EE5-1E82-409F-9DBA-D2C58EAAB2B3}" type="sibTrans" cxnId="{FFB06A8C-C7C3-454B-ADEF-09C0CCA4C66E}">
      <dgm:prSet/>
      <dgm:spPr/>
      <dgm:t>
        <a:bodyPr/>
        <a:lstStyle/>
        <a:p>
          <a:endParaRPr lang="en-US"/>
        </a:p>
      </dgm:t>
    </dgm:pt>
    <dgm:pt modelId="{C6A3D96C-C9D6-4D81-ABAF-A529066E191F}">
      <dgm:prSet phldrT="[Text]"/>
      <dgm:spPr/>
      <dgm:t>
        <a:bodyPr/>
        <a:lstStyle/>
        <a:p>
          <a:r>
            <a:rPr lang="en-US" dirty="0"/>
            <a:t>Cons</a:t>
          </a:r>
        </a:p>
      </dgm:t>
    </dgm:pt>
    <dgm:pt modelId="{423AD968-9142-460B-97B5-CD430772052C}" type="parTrans" cxnId="{37F5E47B-EB8E-4721-A126-C7D1BCD0A3BF}">
      <dgm:prSet/>
      <dgm:spPr/>
      <dgm:t>
        <a:bodyPr/>
        <a:lstStyle/>
        <a:p>
          <a:endParaRPr lang="en-US"/>
        </a:p>
      </dgm:t>
    </dgm:pt>
    <dgm:pt modelId="{94856A04-B5E7-4FB4-BEE7-335C133371D0}" type="sibTrans" cxnId="{37F5E47B-EB8E-4721-A126-C7D1BCD0A3BF}">
      <dgm:prSet/>
      <dgm:spPr/>
      <dgm:t>
        <a:bodyPr/>
        <a:lstStyle/>
        <a:p>
          <a:endParaRPr lang="en-US"/>
        </a:p>
      </dgm:t>
    </dgm:pt>
    <dgm:pt modelId="{6B23235D-80F5-4843-A6C5-7ADA3D67E6B4}">
      <dgm:prSet phldrT="[Text]" custT="1"/>
      <dgm:spPr/>
      <dgm:t>
        <a:bodyPr/>
        <a:lstStyle/>
        <a:p>
          <a:r>
            <a:rPr lang="en-US" sz="3600" dirty="0"/>
            <a:t>Direct Lake</a:t>
          </a:r>
        </a:p>
      </dgm:t>
    </dgm:pt>
    <dgm:pt modelId="{1543FF16-281B-4446-B32E-5F3EED8D0B37}" type="parTrans" cxnId="{0D02F12C-131C-4995-AF67-5CFCF34EA91B}">
      <dgm:prSet/>
      <dgm:spPr/>
      <dgm:t>
        <a:bodyPr/>
        <a:lstStyle/>
        <a:p>
          <a:endParaRPr lang="en-US"/>
        </a:p>
      </dgm:t>
    </dgm:pt>
    <dgm:pt modelId="{46AA6FC2-94ED-4C24-93E5-9350E299FB05}" type="sibTrans" cxnId="{0D02F12C-131C-4995-AF67-5CFCF34EA91B}">
      <dgm:prSet/>
      <dgm:spPr/>
      <dgm:t>
        <a:bodyPr/>
        <a:lstStyle/>
        <a:p>
          <a:endParaRPr lang="en-US"/>
        </a:p>
      </dgm:t>
    </dgm:pt>
    <dgm:pt modelId="{9B5917D1-83A9-4ABA-889F-AAF85614F4AE}">
      <dgm:prSet phldrT="[Text]"/>
      <dgm:spPr/>
      <dgm:t>
        <a:bodyPr/>
        <a:lstStyle/>
        <a:p>
          <a:r>
            <a:rPr lang="en-US" dirty="0"/>
            <a:t>Pros</a:t>
          </a:r>
        </a:p>
      </dgm:t>
    </dgm:pt>
    <dgm:pt modelId="{0407B631-D848-458F-8300-1E234E5FD7DD}" type="parTrans" cxnId="{98D35885-B372-468F-908F-DA06909D556E}">
      <dgm:prSet/>
      <dgm:spPr/>
      <dgm:t>
        <a:bodyPr/>
        <a:lstStyle/>
        <a:p>
          <a:endParaRPr lang="en-US"/>
        </a:p>
      </dgm:t>
    </dgm:pt>
    <dgm:pt modelId="{465D2AE8-88AF-4880-A076-3FEF35971B50}" type="sibTrans" cxnId="{98D35885-B372-468F-908F-DA06909D556E}">
      <dgm:prSet/>
      <dgm:spPr/>
      <dgm:t>
        <a:bodyPr/>
        <a:lstStyle/>
        <a:p>
          <a:endParaRPr lang="en-US"/>
        </a:p>
      </dgm:t>
    </dgm:pt>
    <dgm:pt modelId="{15AFF816-C767-446E-8868-2533E5438D0A}">
      <dgm:prSet phldrT="[Text]" custT="1"/>
      <dgm:spPr/>
      <dgm:t>
        <a:bodyPr/>
        <a:lstStyle/>
        <a:p>
          <a:r>
            <a:rPr lang="en-US" sz="3600" dirty="0"/>
            <a:t>Import</a:t>
          </a:r>
        </a:p>
      </dgm:t>
    </dgm:pt>
    <dgm:pt modelId="{D9163C73-C86B-4C93-A6C2-7950438A39E3}" type="parTrans" cxnId="{BF03C7B5-14CB-4CFC-B1DF-ECE531FCE15D}">
      <dgm:prSet/>
      <dgm:spPr/>
      <dgm:t>
        <a:bodyPr/>
        <a:lstStyle/>
        <a:p>
          <a:endParaRPr lang="en-US"/>
        </a:p>
      </dgm:t>
    </dgm:pt>
    <dgm:pt modelId="{70C6912F-0807-45CB-AFE2-76FC0711FEB1}" type="sibTrans" cxnId="{BF03C7B5-14CB-4CFC-B1DF-ECE531FCE15D}">
      <dgm:prSet/>
      <dgm:spPr/>
      <dgm:t>
        <a:bodyPr/>
        <a:lstStyle/>
        <a:p>
          <a:endParaRPr lang="en-US"/>
        </a:p>
      </dgm:t>
    </dgm:pt>
    <dgm:pt modelId="{C50B73D2-7ED1-4156-BB2E-658D8F3EAB8C}">
      <dgm:prSet phldrT="[Text]"/>
      <dgm:spPr/>
      <dgm:t>
        <a:bodyPr/>
        <a:lstStyle/>
        <a:p>
          <a:r>
            <a:rPr lang="en-US" dirty="0"/>
            <a:t>Pros</a:t>
          </a:r>
        </a:p>
      </dgm:t>
    </dgm:pt>
    <dgm:pt modelId="{999B5ABA-4991-4689-83AA-8E9C14AB7AC3}" type="parTrans" cxnId="{F191298A-96B3-4E69-9C1B-541B87D613E3}">
      <dgm:prSet/>
      <dgm:spPr/>
      <dgm:t>
        <a:bodyPr/>
        <a:lstStyle/>
        <a:p>
          <a:endParaRPr lang="en-US"/>
        </a:p>
      </dgm:t>
    </dgm:pt>
    <dgm:pt modelId="{4C97332A-D837-4BD5-84A6-4408F1C5746D}" type="sibTrans" cxnId="{F191298A-96B3-4E69-9C1B-541B87D613E3}">
      <dgm:prSet/>
      <dgm:spPr/>
      <dgm:t>
        <a:bodyPr/>
        <a:lstStyle/>
        <a:p>
          <a:endParaRPr lang="en-US"/>
        </a:p>
      </dgm:t>
    </dgm:pt>
    <dgm:pt modelId="{62867F86-3B65-4E55-814C-44A1E93EA88A}">
      <dgm:prSet phldrT="[Text]"/>
      <dgm:spPr/>
      <dgm:t>
        <a:bodyPr/>
        <a:lstStyle/>
        <a:p>
          <a:r>
            <a:rPr lang="en-US" dirty="0"/>
            <a:t>Report Rendering is Slow</a:t>
          </a:r>
        </a:p>
      </dgm:t>
    </dgm:pt>
    <dgm:pt modelId="{EB35875B-91FA-44EB-ABEC-67002B0C9F39}" type="parTrans" cxnId="{031A3771-ABB6-4908-A4B4-504DA73C4FF8}">
      <dgm:prSet/>
      <dgm:spPr/>
      <dgm:t>
        <a:bodyPr/>
        <a:lstStyle/>
        <a:p>
          <a:endParaRPr lang="en-US"/>
        </a:p>
      </dgm:t>
    </dgm:pt>
    <dgm:pt modelId="{CA3C1DAF-31B0-4DE1-8B5A-08771BA6811E}" type="sibTrans" cxnId="{031A3771-ABB6-4908-A4B4-504DA73C4FF8}">
      <dgm:prSet/>
      <dgm:spPr/>
      <dgm:t>
        <a:bodyPr/>
        <a:lstStyle/>
        <a:p>
          <a:endParaRPr lang="en-US"/>
        </a:p>
      </dgm:t>
    </dgm:pt>
    <dgm:pt modelId="{04A55C0B-26A8-4714-B915-E305F59F3C6F}">
      <dgm:prSet phldrT="[Text]"/>
      <dgm:spPr/>
      <dgm:t>
        <a:bodyPr/>
        <a:lstStyle/>
        <a:p>
          <a:r>
            <a:rPr lang="en-US" dirty="0"/>
            <a:t>Report Rendering is best</a:t>
          </a:r>
        </a:p>
      </dgm:t>
    </dgm:pt>
    <dgm:pt modelId="{70DB111E-70FC-4D3A-9454-4FEFA4946123}" type="parTrans" cxnId="{2F0410AE-73F0-434F-BDDB-23CACDB1B63F}">
      <dgm:prSet/>
      <dgm:spPr/>
      <dgm:t>
        <a:bodyPr/>
        <a:lstStyle/>
        <a:p>
          <a:endParaRPr lang="en-US"/>
        </a:p>
      </dgm:t>
    </dgm:pt>
    <dgm:pt modelId="{56DF0370-C04C-4310-8C73-D66FDFC0D56A}" type="sibTrans" cxnId="{2F0410AE-73F0-434F-BDDB-23CACDB1B63F}">
      <dgm:prSet/>
      <dgm:spPr/>
      <dgm:t>
        <a:bodyPr/>
        <a:lstStyle/>
        <a:p>
          <a:endParaRPr lang="en-US"/>
        </a:p>
      </dgm:t>
    </dgm:pt>
    <dgm:pt modelId="{5E525820-4983-47AE-9392-F055A328F933}">
      <dgm:prSet phldrT="[Text]"/>
      <dgm:spPr/>
      <dgm:t>
        <a:bodyPr/>
        <a:lstStyle/>
        <a:p>
          <a:r>
            <a:rPr lang="en-US" dirty="0"/>
            <a:t>Cons</a:t>
          </a:r>
        </a:p>
      </dgm:t>
    </dgm:pt>
    <dgm:pt modelId="{B57F7603-F490-4D4A-818D-44AE5F1F74F5}" type="parTrans" cxnId="{395147BE-3129-40B5-A54C-1D037A51B92E}">
      <dgm:prSet/>
      <dgm:spPr/>
      <dgm:t>
        <a:bodyPr/>
        <a:lstStyle/>
        <a:p>
          <a:endParaRPr lang="en-US"/>
        </a:p>
      </dgm:t>
    </dgm:pt>
    <dgm:pt modelId="{931D5273-8DFE-44DE-9E46-65B6D864FCD8}" type="sibTrans" cxnId="{395147BE-3129-40B5-A54C-1D037A51B92E}">
      <dgm:prSet/>
      <dgm:spPr/>
      <dgm:t>
        <a:bodyPr/>
        <a:lstStyle/>
        <a:p>
          <a:endParaRPr lang="en-US"/>
        </a:p>
      </dgm:t>
    </dgm:pt>
    <dgm:pt modelId="{3F651FFF-5EA7-48A3-A712-3736FB7DBCF7}">
      <dgm:prSet phldrT="[Text]"/>
      <dgm:spPr/>
      <dgm:t>
        <a:bodyPr/>
        <a:lstStyle/>
        <a:p>
          <a:r>
            <a:rPr lang="en-US" dirty="0"/>
            <a:t>Data Latency</a:t>
          </a:r>
        </a:p>
      </dgm:t>
    </dgm:pt>
    <dgm:pt modelId="{0A8FCFA8-234B-4C1F-A942-E27159969D9A}" type="parTrans" cxnId="{D1BB739F-912D-4387-A54C-47A657592E40}">
      <dgm:prSet/>
      <dgm:spPr/>
      <dgm:t>
        <a:bodyPr/>
        <a:lstStyle/>
        <a:p>
          <a:endParaRPr lang="en-US"/>
        </a:p>
      </dgm:t>
    </dgm:pt>
    <dgm:pt modelId="{594A6EDC-A17D-43C7-9BAB-DBE54710F377}" type="sibTrans" cxnId="{D1BB739F-912D-4387-A54C-47A657592E40}">
      <dgm:prSet/>
      <dgm:spPr/>
      <dgm:t>
        <a:bodyPr/>
        <a:lstStyle/>
        <a:p>
          <a:endParaRPr lang="en-US"/>
        </a:p>
      </dgm:t>
    </dgm:pt>
    <dgm:pt modelId="{6ECA2A33-94A5-4E01-89E0-79A2F1D2631D}">
      <dgm:prSet phldrT="[Text]"/>
      <dgm:spPr/>
      <dgm:t>
        <a:bodyPr/>
        <a:lstStyle/>
        <a:p>
          <a:r>
            <a:rPr lang="en-US" dirty="0"/>
            <a:t>Processing Complexity</a:t>
          </a:r>
        </a:p>
      </dgm:t>
    </dgm:pt>
    <dgm:pt modelId="{C1874ED2-3D7D-4C79-B271-7B39D533D1C3}" type="parTrans" cxnId="{51A7079C-2743-4328-A0AB-F092084D7913}">
      <dgm:prSet/>
      <dgm:spPr/>
      <dgm:t>
        <a:bodyPr/>
        <a:lstStyle/>
        <a:p>
          <a:endParaRPr lang="en-US"/>
        </a:p>
      </dgm:t>
    </dgm:pt>
    <dgm:pt modelId="{03B7E582-DD6C-43A5-A710-015195271CA0}" type="sibTrans" cxnId="{51A7079C-2743-4328-A0AB-F092084D7913}">
      <dgm:prSet/>
      <dgm:spPr/>
      <dgm:t>
        <a:bodyPr/>
        <a:lstStyle/>
        <a:p>
          <a:endParaRPr lang="en-US"/>
        </a:p>
      </dgm:t>
    </dgm:pt>
    <dgm:pt modelId="{103F0991-F5C7-451A-98DD-A301FC3D3A85}">
      <dgm:prSet phldrT="[Text]"/>
      <dgm:spPr/>
      <dgm:t>
        <a:bodyPr/>
        <a:lstStyle/>
        <a:p>
          <a:r>
            <a:rPr lang="en-US" dirty="0"/>
            <a:t>Processing Time</a:t>
          </a:r>
        </a:p>
      </dgm:t>
    </dgm:pt>
    <dgm:pt modelId="{433DC286-B5B2-4E49-A6E3-53B10FCC0A0B}" type="parTrans" cxnId="{0DBC35A3-15D7-4217-80C0-427CC4AE542A}">
      <dgm:prSet/>
      <dgm:spPr/>
      <dgm:t>
        <a:bodyPr/>
        <a:lstStyle/>
        <a:p>
          <a:endParaRPr lang="en-US"/>
        </a:p>
      </dgm:t>
    </dgm:pt>
    <dgm:pt modelId="{93FB7DE7-AE14-422C-99F8-D829134199D7}" type="sibTrans" cxnId="{0DBC35A3-15D7-4217-80C0-427CC4AE542A}">
      <dgm:prSet/>
      <dgm:spPr/>
      <dgm:t>
        <a:bodyPr/>
        <a:lstStyle/>
        <a:p>
          <a:endParaRPr lang="en-US"/>
        </a:p>
      </dgm:t>
    </dgm:pt>
    <dgm:pt modelId="{93FEFEB2-44F5-4901-9A23-5FFFCB13BA03}">
      <dgm:prSet phldrT="[Text]"/>
      <dgm:spPr/>
      <dgm:t>
        <a:bodyPr/>
        <a:lstStyle/>
        <a:p>
          <a:r>
            <a:rPr lang="en-US" dirty="0"/>
            <a:t>Can handle large data volumes</a:t>
          </a:r>
        </a:p>
      </dgm:t>
    </dgm:pt>
    <dgm:pt modelId="{DFDBE31D-3E5E-487F-8BF1-030A01FFC7A8}" type="parTrans" cxnId="{0E3AF35B-4ED5-4BCC-9997-F058068F9C28}">
      <dgm:prSet/>
      <dgm:spPr/>
      <dgm:t>
        <a:bodyPr/>
        <a:lstStyle/>
        <a:p>
          <a:endParaRPr lang="en-US"/>
        </a:p>
      </dgm:t>
    </dgm:pt>
    <dgm:pt modelId="{D72F3CA4-FF50-4AA4-8DDF-67BCAA902B85}" type="sibTrans" cxnId="{0E3AF35B-4ED5-4BCC-9997-F058068F9C28}">
      <dgm:prSet/>
      <dgm:spPr/>
      <dgm:t>
        <a:bodyPr/>
        <a:lstStyle/>
        <a:p>
          <a:endParaRPr lang="en-US"/>
        </a:p>
      </dgm:t>
    </dgm:pt>
    <dgm:pt modelId="{0232AEC4-0E76-4F3D-86AD-6DF6FDE89BBC}">
      <dgm:prSet phldrT="[Text]"/>
      <dgm:spPr/>
      <dgm:t>
        <a:bodyPr/>
        <a:lstStyle/>
        <a:p>
          <a:r>
            <a:rPr lang="en-US" dirty="0"/>
            <a:t>Pros</a:t>
          </a:r>
        </a:p>
      </dgm:t>
    </dgm:pt>
    <dgm:pt modelId="{4ADC0833-C5E4-45B1-B365-6B3D40869D71}" type="parTrans" cxnId="{DA6C1988-4B09-40AB-9588-43D5EDD51715}">
      <dgm:prSet/>
      <dgm:spPr/>
      <dgm:t>
        <a:bodyPr/>
        <a:lstStyle/>
        <a:p>
          <a:endParaRPr lang="en-US"/>
        </a:p>
      </dgm:t>
    </dgm:pt>
    <dgm:pt modelId="{B47221ED-BC76-42D8-AD32-BC446A649B4F}" type="sibTrans" cxnId="{DA6C1988-4B09-40AB-9588-43D5EDD51715}">
      <dgm:prSet/>
      <dgm:spPr/>
      <dgm:t>
        <a:bodyPr/>
        <a:lstStyle/>
        <a:p>
          <a:endParaRPr lang="en-US"/>
        </a:p>
      </dgm:t>
    </dgm:pt>
    <dgm:pt modelId="{D3D1EC0F-2B1E-4902-970D-6286A95B8AD9}">
      <dgm:prSet phldrT="[Text]"/>
      <dgm:spPr/>
      <dgm:t>
        <a:bodyPr/>
        <a:lstStyle/>
        <a:p>
          <a:r>
            <a:rPr lang="en-US" dirty="0"/>
            <a:t>Real Time Analysis</a:t>
          </a:r>
        </a:p>
      </dgm:t>
    </dgm:pt>
    <dgm:pt modelId="{32034122-300C-49C2-B62C-DB577F0A2DF9}" type="parTrans" cxnId="{544C3C04-BA10-4C85-B1CE-C929E0C6CFD5}">
      <dgm:prSet/>
      <dgm:spPr/>
      <dgm:t>
        <a:bodyPr/>
        <a:lstStyle/>
        <a:p>
          <a:endParaRPr lang="en-US"/>
        </a:p>
      </dgm:t>
    </dgm:pt>
    <dgm:pt modelId="{2B664C39-936B-46BF-8461-0956395BE8A1}" type="sibTrans" cxnId="{544C3C04-BA10-4C85-B1CE-C929E0C6CFD5}">
      <dgm:prSet/>
      <dgm:spPr/>
      <dgm:t>
        <a:bodyPr/>
        <a:lstStyle/>
        <a:p>
          <a:endParaRPr lang="en-US"/>
        </a:p>
      </dgm:t>
    </dgm:pt>
    <dgm:pt modelId="{FA3DDAF6-2EAC-4DB0-97D4-618017EC43F9}">
      <dgm:prSet phldrT="[Text]"/>
      <dgm:spPr/>
      <dgm:t>
        <a:bodyPr/>
        <a:lstStyle/>
        <a:p>
          <a:r>
            <a:rPr lang="en-US" dirty="0"/>
            <a:t>Report rendering performance is fast.</a:t>
          </a:r>
        </a:p>
      </dgm:t>
    </dgm:pt>
    <dgm:pt modelId="{B6B2999E-EF03-404A-B0F9-3C04772A4498}" type="parTrans" cxnId="{C72720F2-421E-4BF7-B4B3-7FC378278B51}">
      <dgm:prSet/>
      <dgm:spPr/>
      <dgm:t>
        <a:bodyPr/>
        <a:lstStyle/>
        <a:p>
          <a:endParaRPr lang="en-US"/>
        </a:p>
      </dgm:t>
    </dgm:pt>
    <dgm:pt modelId="{710AAB73-0127-4636-A388-D3C4601E0659}" type="sibTrans" cxnId="{C72720F2-421E-4BF7-B4B3-7FC378278B51}">
      <dgm:prSet/>
      <dgm:spPr/>
      <dgm:t>
        <a:bodyPr/>
        <a:lstStyle/>
        <a:p>
          <a:endParaRPr lang="en-US"/>
        </a:p>
      </dgm:t>
    </dgm:pt>
    <dgm:pt modelId="{EEA64DDC-BC0F-4399-9D40-14FD100D14E7}">
      <dgm:prSet phldrT="[Text]"/>
      <dgm:spPr/>
      <dgm:t>
        <a:bodyPr/>
        <a:lstStyle/>
        <a:p>
          <a:r>
            <a:rPr lang="en-US" dirty="0"/>
            <a:t>Cons</a:t>
          </a:r>
        </a:p>
      </dgm:t>
    </dgm:pt>
    <dgm:pt modelId="{D5C156A7-3158-4052-A3EA-1CC3C8DE96A7}" type="parTrans" cxnId="{E5C8281E-B6AA-44A0-ABD8-7EEF5E212BE0}">
      <dgm:prSet/>
      <dgm:spPr/>
      <dgm:t>
        <a:bodyPr/>
        <a:lstStyle/>
        <a:p>
          <a:endParaRPr lang="en-US"/>
        </a:p>
      </dgm:t>
    </dgm:pt>
    <dgm:pt modelId="{0C2EE96E-3FCB-4F80-B69C-9F2599EE3D8B}" type="sibTrans" cxnId="{E5C8281E-B6AA-44A0-ABD8-7EEF5E212BE0}">
      <dgm:prSet/>
      <dgm:spPr/>
      <dgm:t>
        <a:bodyPr/>
        <a:lstStyle/>
        <a:p>
          <a:endParaRPr lang="en-US"/>
        </a:p>
      </dgm:t>
    </dgm:pt>
    <dgm:pt modelId="{64F74D2A-2A19-49EF-A2A6-C355498DD40E}">
      <dgm:prSet phldrT="[Text]"/>
      <dgm:spPr/>
      <dgm:t>
        <a:bodyPr/>
        <a:lstStyle/>
        <a:p>
          <a:r>
            <a:rPr lang="en-US" dirty="0"/>
            <a:t>Row Volume Limits</a:t>
          </a:r>
        </a:p>
      </dgm:t>
    </dgm:pt>
    <dgm:pt modelId="{FE12965C-EC85-4D75-AF2F-23CA85B8EB4B}" type="parTrans" cxnId="{945965E8-327B-4F7C-B5D2-E4510956594F}">
      <dgm:prSet/>
      <dgm:spPr/>
      <dgm:t>
        <a:bodyPr/>
        <a:lstStyle/>
        <a:p>
          <a:endParaRPr lang="en-US"/>
        </a:p>
      </dgm:t>
    </dgm:pt>
    <dgm:pt modelId="{FF8293BE-2A1B-46A0-9045-14102E02A3B9}" type="sibTrans" cxnId="{945965E8-327B-4F7C-B5D2-E4510956594F}">
      <dgm:prSet/>
      <dgm:spPr/>
      <dgm:t>
        <a:bodyPr/>
        <a:lstStyle/>
        <a:p>
          <a:endParaRPr lang="en-US"/>
        </a:p>
      </dgm:t>
    </dgm:pt>
    <dgm:pt modelId="{C66013C7-675C-4B27-A456-9A536A3BC4EA}">
      <dgm:prSet phldrT="[Text]"/>
      <dgm:spPr/>
      <dgm:t>
        <a:bodyPr/>
        <a:lstStyle/>
        <a:p>
          <a:r>
            <a:rPr lang="en-US" dirty="0"/>
            <a:t>Can handle large data volumes</a:t>
          </a:r>
        </a:p>
      </dgm:t>
    </dgm:pt>
    <dgm:pt modelId="{F75CBCDB-BA58-42CB-A261-38382CAE9BA0}" type="parTrans" cxnId="{02B07F8E-9D3C-431B-88D9-FC206A697088}">
      <dgm:prSet/>
      <dgm:spPr/>
      <dgm:t>
        <a:bodyPr/>
        <a:lstStyle/>
        <a:p>
          <a:endParaRPr lang="en-US"/>
        </a:p>
      </dgm:t>
    </dgm:pt>
    <dgm:pt modelId="{2A52D7FC-0B86-45EE-8997-9FAC14AB57E3}" type="sibTrans" cxnId="{02B07F8E-9D3C-431B-88D9-FC206A697088}">
      <dgm:prSet/>
      <dgm:spPr/>
      <dgm:t>
        <a:bodyPr/>
        <a:lstStyle/>
        <a:p>
          <a:endParaRPr lang="en-US"/>
        </a:p>
      </dgm:t>
    </dgm:pt>
    <dgm:pt modelId="{26F36E56-82CF-498D-A552-22155126D525}">
      <dgm:prSet phldrT="[Text]"/>
      <dgm:spPr/>
      <dgm:t>
        <a:bodyPr/>
        <a:lstStyle/>
        <a:p>
          <a:r>
            <a:rPr lang="en-US" dirty="0"/>
            <a:t>High cardinality columns initially loads slowly</a:t>
          </a:r>
        </a:p>
      </dgm:t>
    </dgm:pt>
    <dgm:pt modelId="{0E6C513D-68CF-4632-AD98-FB88EE4E478E}" type="parTrans" cxnId="{498A060C-5DB7-4592-9D6F-A837E957102B}">
      <dgm:prSet/>
      <dgm:spPr/>
      <dgm:t>
        <a:bodyPr/>
        <a:lstStyle/>
        <a:p>
          <a:endParaRPr lang="en-US"/>
        </a:p>
      </dgm:t>
    </dgm:pt>
    <dgm:pt modelId="{95EECE42-C319-4D4B-8CEA-40563E4FF4F3}" type="sibTrans" cxnId="{498A060C-5DB7-4592-9D6F-A837E957102B}">
      <dgm:prSet/>
      <dgm:spPr/>
      <dgm:t>
        <a:bodyPr/>
        <a:lstStyle/>
        <a:p>
          <a:endParaRPr lang="en-US"/>
        </a:p>
      </dgm:t>
    </dgm:pt>
    <dgm:pt modelId="{6C0FF785-4A33-42AA-9F52-ECD934A5A852}">
      <dgm:prSet phldrT="[Text]" custT="1"/>
      <dgm:spPr/>
      <dgm:t>
        <a:bodyPr/>
        <a:lstStyle/>
        <a:p>
          <a:r>
            <a:rPr lang="en-US" sz="1400" dirty="0"/>
            <a:t>Refers data in source</a:t>
          </a:r>
        </a:p>
      </dgm:t>
    </dgm:pt>
    <dgm:pt modelId="{CE3C5D4A-EAEE-4DEE-B2B8-F64AAB06112C}" type="parTrans" cxnId="{7AC2F9FB-DEB5-4716-B1E5-B92B26718F91}">
      <dgm:prSet/>
      <dgm:spPr/>
      <dgm:t>
        <a:bodyPr/>
        <a:lstStyle/>
        <a:p>
          <a:endParaRPr lang="en-US"/>
        </a:p>
      </dgm:t>
    </dgm:pt>
    <dgm:pt modelId="{C35A73B4-F08F-4A5F-95BD-384A9FC908B0}" type="sibTrans" cxnId="{7AC2F9FB-DEB5-4716-B1E5-B92B26718F91}">
      <dgm:prSet/>
      <dgm:spPr/>
      <dgm:t>
        <a:bodyPr/>
        <a:lstStyle/>
        <a:p>
          <a:endParaRPr lang="en-US"/>
        </a:p>
      </dgm:t>
    </dgm:pt>
    <dgm:pt modelId="{2FBE4D37-DF2D-4ED6-B7FE-88667F9968D2}">
      <dgm:prSet phldrT="[Text]" custT="1"/>
      <dgm:spPr/>
      <dgm:t>
        <a:bodyPr/>
        <a:lstStyle/>
        <a:p>
          <a:r>
            <a:rPr lang="en-US" sz="1400" dirty="0"/>
            <a:t>Loads all the data in memory upon Refresh</a:t>
          </a:r>
        </a:p>
      </dgm:t>
    </dgm:pt>
    <dgm:pt modelId="{B0513884-8E00-42B7-ACB1-66EF5F4FBDDA}" type="parTrans" cxnId="{EDF4FB66-D717-4DFD-826F-02EBA2E0E241}">
      <dgm:prSet/>
      <dgm:spPr/>
      <dgm:t>
        <a:bodyPr/>
        <a:lstStyle/>
        <a:p>
          <a:endParaRPr lang="en-US"/>
        </a:p>
      </dgm:t>
    </dgm:pt>
    <dgm:pt modelId="{BF3184CA-57FA-4DC8-B948-3A20095A3E16}" type="sibTrans" cxnId="{EDF4FB66-D717-4DFD-826F-02EBA2E0E241}">
      <dgm:prSet/>
      <dgm:spPr/>
      <dgm:t>
        <a:bodyPr/>
        <a:lstStyle/>
        <a:p>
          <a:endParaRPr lang="en-US"/>
        </a:p>
      </dgm:t>
    </dgm:pt>
    <dgm:pt modelId="{1F8D9AAF-DD2A-4A7B-8056-4FD3D90AB6E5}">
      <dgm:prSet phldrT="[Text]" custT="1"/>
      <dgm:spPr/>
      <dgm:t>
        <a:bodyPr/>
        <a:lstStyle/>
        <a:p>
          <a:r>
            <a:rPr lang="en-US" sz="1400"/>
            <a:t>Loads in use </a:t>
          </a:r>
          <a:r>
            <a:rPr lang="en-US" sz="1400" dirty="0"/>
            <a:t>data in memory &amp; gradually evicts unused data</a:t>
          </a:r>
        </a:p>
      </dgm:t>
    </dgm:pt>
    <dgm:pt modelId="{F5FA7D07-4510-426D-B458-D1708B7470E4}" type="parTrans" cxnId="{A525E0CB-BF6E-4E99-85F2-E99EBBE61508}">
      <dgm:prSet/>
      <dgm:spPr/>
      <dgm:t>
        <a:bodyPr/>
        <a:lstStyle/>
        <a:p>
          <a:endParaRPr lang="en-US"/>
        </a:p>
      </dgm:t>
    </dgm:pt>
    <dgm:pt modelId="{8052D588-D403-4959-9292-B3414B78F73C}" type="sibTrans" cxnId="{A525E0CB-BF6E-4E99-85F2-E99EBBE61508}">
      <dgm:prSet/>
      <dgm:spPr/>
      <dgm:t>
        <a:bodyPr/>
        <a:lstStyle/>
        <a:p>
          <a:endParaRPr lang="en-US"/>
        </a:p>
      </dgm:t>
    </dgm:pt>
    <dgm:pt modelId="{0B45A839-687F-45A1-A10F-8E35DCCEF1D6}">
      <dgm:prSet phldrT="[Text]"/>
      <dgm:spPr/>
      <dgm:t>
        <a:bodyPr/>
        <a:lstStyle/>
        <a:p>
          <a:r>
            <a:rPr lang="en-US" dirty="0"/>
            <a:t>Dependent on data source optimization</a:t>
          </a:r>
        </a:p>
      </dgm:t>
    </dgm:pt>
    <dgm:pt modelId="{CFEE0B85-C5A8-402A-95A1-9B4FB3CF9DBD}" type="parTrans" cxnId="{F5D01009-CCB8-4B44-8DAE-25D18CEC753A}">
      <dgm:prSet/>
      <dgm:spPr/>
      <dgm:t>
        <a:bodyPr/>
        <a:lstStyle/>
        <a:p>
          <a:endParaRPr lang="en-US"/>
        </a:p>
      </dgm:t>
    </dgm:pt>
    <dgm:pt modelId="{31F00F93-A7F5-44F6-B901-382331FAA78D}" type="sibTrans" cxnId="{F5D01009-CCB8-4B44-8DAE-25D18CEC753A}">
      <dgm:prSet/>
      <dgm:spPr/>
      <dgm:t>
        <a:bodyPr/>
        <a:lstStyle/>
        <a:p>
          <a:endParaRPr lang="en-US"/>
        </a:p>
      </dgm:t>
    </dgm:pt>
    <dgm:pt modelId="{C10938D0-8BAC-40C1-BEA3-E6995EF1486A}">
      <dgm:prSet phldrT="[Text]"/>
      <dgm:spPr/>
      <dgm:t>
        <a:bodyPr/>
        <a:lstStyle/>
        <a:p>
          <a:r>
            <a:rPr lang="en-US" dirty="0"/>
            <a:t>Works with Parquet only</a:t>
          </a:r>
        </a:p>
      </dgm:t>
    </dgm:pt>
    <dgm:pt modelId="{66BBECF8-30CD-4EF7-9E67-787A86A914C7}" type="parTrans" cxnId="{9430BF95-7577-4440-AB35-25B248F9C657}">
      <dgm:prSet/>
      <dgm:spPr/>
      <dgm:t>
        <a:bodyPr/>
        <a:lstStyle/>
        <a:p>
          <a:endParaRPr lang="en-US"/>
        </a:p>
      </dgm:t>
    </dgm:pt>
    <dgm:pt modelId="{30EE7A39-CA88-4E0D-B8EA-C013778D3A32}" type="sibTrans" cxnId="{9430BF95-7577-4440-AB35-25B248F9C657}">
      <dgm:prSet/>
      <dgm:spPr/>
      <dgm:t>
        <a:bodyPr/>
        <a:lstStyle/>
        <a:p>
          <a:endParaRPr lang="en-US"/>
        </a:p>
      </dgm:t>
    </dgm:pt>
    <dgm:pt modelId="{8ECA0DD3-FB6B-4B36-AC34-AA400CBDDBEE}">
      <dgm:prSet phldrT="[Text]"/>
      <dgm:spPr/>
      <dgm:t>
        <a:bodyPr/>
        <a:lstStyle/>
        <a:p>
          <a:r>
            <a:rPr lang="en-US" dirty="0"/>
            <a:t>Can handle complex calculations</a:t>
          </a:r>
        </a:p>
      </dgm:t>
    </dgm:pt>
    <dgm:pt modelId="{1A580F69-A7EE-4B68-8D54-85CA48731E2B}" type="parTrans" cxnId="{0ABAD131-32BC-47DE-925D-E2F8AE8857B2}">
      <dgm:prSet/>
      <dgm:spPr/>
      <dgm:t>
        <a:bodyPr/>
        <a:lstStyle/>
        <a:p>
          <a:endParaRPr lang="en-US"/>
        </a:p>
      </dgm:t>
    </dgm:pt>
    <dgm:pt modelId="{FF0E7A17-D4B1-4123-A84F-6ACAFDA600A2}" type="sibTrans" cxnId="{0ABAD131-32BC-47DE-925D-E2F8AE8857B2}">
      <dgm:prSet/>
      <dgm:spPr/>
      <dgm:t>
        <a:bodyPr/>
        <a:lstStyle/>
        <a:p>
          <a:endParaRPr lang="en-US"/>
        </a:p>
      </dgm:t>
    </dgm:pt>
    <dgm:pt modelId="{137CDD34-A5B4-450B-880D-428425D98FF4}">
      <dgm:prSet phldrT="[Text]"/>
      <dgm:spPr/>
      <dgm:t>
        <a:bodyPr/>
        <a:lstStyle/>
        <a:p>
          <a:r>
            <a:rPr lang="en-US"/>
            <a:t>Limited support in complex DAX functions</a:t>
          </a:r>
          <a:endParaRPr lang="en-US" dirty="0"/>
        </a:p>
      </dgm:t>
    </dgm:pt>
    <dgm:pt modelId="{FFD6EECE-EF64-4BD5-8CA6-1A541EDDD38F}" type="parTrans" cxnId="{E66C83E4-E38F-416C-BFF9-826C44FCC0BF}">
      <dgm:prSet/>
      <dgm:spPr/>
      <dgm:t>
        <a:bodyPr/>
        <a:lstStyle/>
        <a:p>
          <a:endParaRPr lang="en-US"/>
        </a:p>
      </dgm:t>
    </dgm:pt>
    <dgm:pt modelId="{A9198322-CEA7-411D-AD7D-546FEEBB9814}" type="sibTrans" cxnId="{E66C83E4-E38F-416C-BFF9-826C44FCC0BF}">
      <dgm:prSet/>
      <dgm:spPr/>
      <dgm:t>
        <a:bodyPr/>
        <a:lstStyle/>
        <a:p>
          <a:endParaRPr lang="en-US"/>
        </a:p>
      </dgm:t>
    </dgm:pt>
    <dgm:pt modelId="{1A926D5E-B283-4C29-9850-3C920C8B735E}" type="pres">
      <dgm:prSet presAssocID="{C109A84F-DC7D-40C1-84A2-ED7103AC5CA8}" presName="theList" presStyleCnt="0">
        <dgm:presLayoutVars>
          <dgm:dir/>
          <dgm:animLvl val="lvl"/>
          <dgm:resizeHandles val="exact"/>
        </dgm:presLayoutVars>
      </dgm:prSet>
      <dgm:spPr/>
    </dgm:pt>
    <dgm:pt modelId="{7F6390BF-3140-491A-B5E0-57200904175B}" type="pres">
      <dgm:prSet presAssocID="{56746F37-63B3-4C9F-BBEA-8A5876246824}" presName="compNode" presStyleCnt="0"/>
      <dgm:spPr/>
    </dgm:pt>
    <dgm:pt modelId="{4872644E-1187-49EB-A5D0-6BC384FB52B1}" type="pres">
      <dgm:prSet presAssocID="{56746F37-63B3-4C9F-BBEA-8A5876246824}" presName="aNode" presStyleLbl="bgShp" presStyleIdx="0" presStyleCnt="3"/>
      <dgm:spPr/>
    </dgm:pt>
    <dgm:pt modelId="{04B29EC2-13E7-40B6-AE2E-B9892D1DE212}" type="pres">
      <dgm:prSet presAssocID="{56746F37-63B3-4C9F-BBEA-8A5876246824}" presName="textNode" presStyleLbl="bgShp" presStyleIdx="0" presStyleCnt="3"/>
      <dgm:spPr/>
    </dgm:pt>
    <dgm:pt modelId="{F2F03B2E-9293-4034-B554-316C6192882D}" type="pres">
      <dgm:prSet presAssocID="{56746F37-63B3-4C9F-BBEA-8A5876246824}" presName="compChildNode" presStyleCnt="0"/>
      <dgm:spPr/>
    </dgm:pt>
    <dgm:pt modelId="{9C0840B7-4DB5-4F73-BBBF-4A145B7F4198}" type="pres">
      <dgm:prSet presAssocID="{56746F37-63B3-4C9F-BBEA-8A5876246824}" presName="theInnerList" presStyleCnt="0"/>
      <dgm:spPr/>
    </dgm:pt>
    <dgm:pt modelId="{0B10A866-FEE6-4290-AD8A-6B5D4D8A9C9E}" type="pres">
      <dgm:prSet presAssocID="{6C0FF785-4A33-42AA-9F52-ECD934A5A852}" presName="childNode" presStyleLbl="node1" presStyleIdx="0" presStyleCnt="9">
        <dgm:presLayoutVars>
          <dgm:bulletEnabled val="1"/>
        </dgm:presLayoutVars>
      </dgm:prSet>
      <dgm:spPr/>
    </dgm:pt>
    <dgm:pt modelId="{279E3977-7BA2-4F87-81CA-A4C88E29FF10}" type="pres">
      <dgm:prSet presAssocID="{6C0FF785-4A33-42AA-9F52-ECD934A5A852}" presName="aSpace2" presStyleCnt="0"/>
      <dgm:spPr/>
    </dgm:pt>
    <dgm:pt modelId="{CA70C446-7001-4281-9B16-E81316C9C8B8}" type="pres">
      <dgm:prSet presAssocID="{C50B73D2-7ED1-4156-BB2E-658D8F3EAB8C}" presName="childNode" presStyleLbl="node1" presStyleIdx="1" presStyleCnt="9">
        <dgm:presLayoutVars>
          <dgm:bulletEnabled val="1"/>
        </dgm:presLayoutVars>
      </dgm:prSet>
      <dgm:spPr/>
    </dgm:pt>
    <dgm:pt modelId="{F8792CA5-E84E-481B-A45F-B5EE916B16CE}" type="pres">
      <dgm:prSet presAssocID="{C50B73D2-7ED1-4156-BB2E-658D8F3EAB8C}" presName="aSpace2" presStyleCnt="0"/>
      <dgm:spPr/>
    </dgm:pt>
    <dgm:pt modelId="{14A92F24-BC3E-4D13-BD11-C870FD9D0607}" type="pres">
      <dgm:prSet presAssocID="{C6A3D96C-C9D6-4D81-ABAF-A529066E191F}" presName="childNode" presStyleLbl="node1" presStyleIdx="2" presStyleCnt="9">
        <dgm:presLayoutVars>
          <dgm:bulletEnabled val="1"/>
        </dgm:presLayoutVars>
      </dgm:prSet>
      <dgm:spPr/>
    </dgm:pt>
    <dgm:pt modelId="{2E8AB680-C6F8-48E0-B192-FF8D38CE0CAC}" type="pres">
      <dgm:prSet presAssocID="{56746F37-63B3-4C9F-BBEA-8A5876246824}" presName="aSpace" presStyleCnt="0"/>
      <dgm:spPr/>
    </dgm:pt>
    <dgm:pt modelId="{9BACBFA4-1FDA-426E-8A37-54FB9902FE30}" type="pres">
      <dgm:prSet presAssocID="{15AFF816-C767-446E-8868-2533E5438D0A}" presName="compNode" presStyleCnt="0"/>
      <dgm:spPr/>
    </dgm:pt>
    <dgm:pt modelId="{164F3C60-941B-4646-A0B0-89D983F51E7C}" type="pres">
      <dgm:prSet presAssocID="{15AFF816-C767-446E-8868-2533E5438D0A}" presName="aNode" presStyleLbl="bgShp" presStyleIdx="1" presStyleCnt="3"/>
      <dgm:spPr/>
    </dgm:pt>
    <dgm:pt modelId="{8BA0E13F-D06A-4EA2-998C-4E1751A7B6AB}" type="pres">
      <dgm:prSet presAssocID="{15AFF816-C767-446E-8868-2533E5438D0A}" presName="textNode" presStyleLbl="bgShp" presStyleIdx="1" presStyleCnt="3"/>
      <dgm:spPr/>
    </dgm:pt>
    <dgm:pt modelId="{3368B1B1-DFD1-4757-BF46-C3B1558B348A}" type="pres">
      <dgm:prSet presAssocID="{15AFF816-C767-446E-8868-2533E5438D0A}" presName="compChildNode" presStyleCnt="0"/>
      <dgm:spPr/>
    </dgm:pt>
    <dgm:pt modelId="{8C6E1E87-AD69-4C2D-B4D7-C4D4C53C5E08}" type="pres">
      <dgm:prSet presAssocID="{15AFF816-C767-446E-8868-2533E5438D0A}" presName="theInnerList" presStyleCnt="0"/>
      <dgm:spPr/>
    </dgm:pt>
    <dgm:pt modelId="{6C9DAFDD-0E92-44EC-BAFF-2D974BFA3C13}" type="pres">
      <dgm:prSet presAssocID="{2FBE4D37-DF2D-4ED6-B7FE-88667F9968D2}" presName="childNode" presStyleLbl="node1" presStyleIdx="3" presStyleCnt="9">
        <dgm:presLayoutVars>
          <dgm:bulletEnabled val="1"/>
        </dgm:presLayoutVars>
      </dgm:prSet>
      <dgm:spPr/>
    </dgm:pt>
    <dgm:pt modelId="{84C9CB35-1965-4368-B5B6-EB15DA8F0BC6}" type="pres">
      <dgm:prSet presAssocID="{2FBE4D37-DF2D-4ED6-B7FE-88667F9968D2}" presName="aSpace2" presStyleCnt="0"/>
      <dgm:spPr/>
    </dgm:pt>
    <dgm:pt modelId="{C3CECC0E-30D1-42A5-A04A-FCE5D77C92A2}" type="pres">
      <dgm:prSet presAssocID="{9B5917D1-83A9-4ABA-889F-AAF85614F4AE}" presName="childNode" presStyleLbl="node1" presStyleIdx="4" presStyleCnt="9">
        <dgm:presLayoutVars>
          <dgm:bulletEnabled val="1"/>
        </dgm:presLayoutVars>
      </dgm:prSet>
      <dgm:spPr/>
    </dgm:pt>
    <dgm:pt modelId="{5423800B-3915-4496-BC65-73D2DCC21140}" type="pres">
      <dgm:prSet presAssocID="{9B5917D1-83A9-4ABA-889F-AAF85614F4AE}" presName="aSpace2" presStyleCnt="0"/>
      <dgm:spPr/>
    </dgm:pt>
    <dgm:pt modelId="{4DEF76C2-E884-474A-AFFC-A8AE0CEDAD5E}" type="pres">
      <dgm:prSet presAssocID="{5E525820-4983-47AE-9392-F055A328F933}" presName="childNode" presStyleLbl="node1" presStyleIdx="5" presStyleCnt="9">
        <dgm:presLayoutVars>
          <dgm:bulletEnabled val="1"/>
        </dgm:presLayoutVars>
      </dgm:prSet>
      <dgm:spPr/>
    </dgm:pt>
    <dgm:pt modelId="{5B401CC8-C7D6-4CC4-841C-559BC64AAB83}" type="pres">
      <dgm:prSet presAssocID="{15AFF816-C767-446E-8868-2533E5438D0A}" presName="aSpace" presStyleCnt="0"/>
      <dgm:spPr/>
    </dgm:pt>
    <dgm:pt modelId="{BDB17154-5FEC-48CA-ACD9-A7886D805128}" type="pres">
      <dgm:prSet presAssocID="{6B23235D-80F5-4843-A6C5-7ADA3D67E6B4}" presName="compNode" presStyleCnt="0"/>
      <dgm:spPr/>
    </dgm:pt>
    <dgm:pt modelId="{47A814AB-0007-43CB-8E66-6E82FB77AA93}" type="pres">
      <dgm:prSet presAssocID="{6B23235D-80F5-4843-A6C5-7ADA3D67E6B4}" presName="aNode" presStyleLbl="bgShp" presStyleIdx="2" presStyleCnt="3"/>
      <dgm:spPr/>
    </dgm:pt>
    <dgm:pt modelId="{9CBF1C16-4E24-4746-A7E1-EE35D583A7A9}" type="pres">
      <dgm:prSet presAssocID="{6B23235D-80F5-4843-A6C5-7ADA3D67E6B4}" presName="textNode" presStyleLbl="bgShp" presStyleIdx="2" presStyleCnt="3"/>
      <dgm:spPr/>
    </dgm:pt>
    <dgm:pt modelId="{4BC97E73-9C07-4F39-82E4-354D0E825A65}" type="pres">
      <dgm:prSet presAssocID="{6B23235D-80F5-4843-A6C5-7ADA3D67E6B4}" presName="compChildNode" presStyleCnt="0"/>
      <dgm:spPr/>
    </dgm:pt>
    <dgm:pt modelId="{D9998B7C-C7DB-4E5F-87E0-8436D51AC7CA}" type="pres">
      <dgm:prSet presAssocID="{6B23235D-80F5-4843-A6C5-7ADA3D67E6B4}" presName="theInnerList" presStyleCnt="0"/>
      <dgm:spPr/>
    </dgm:pt>
    <dgm:pt modelId="{F0BEB396-170D-486A-BE22-2E449A9275CD}" type="pres">
      <dgm:prSet presAssocID="{1F8D9AAF-DD2A-4A7B-8056-4FD3D90AB6E5}" presName="childNode" presStyleLbl="node1" presStyleIdx="6" presStyleCnt="9">
        <dgm:presLayoutVars>
          <dgm:bulletEnabled val="1"/>
        </dgm:presLayoutVars>
      </dgm:prSet>
      <dgm:spPr/>
    </dgm:pt>
    <dgm:pt modelId="{01ACDFC9-7BBB-4FF6-B366-15EE34F263F9}" type="pres">
      <dgm:prSet presAssocID="{1F8D9AAF-DD2A-4A7B-8056-4FD3D90AB6E5}" presName="aSpace2" presStyleCnt="0"/>
      <dgm:spPr/>
    </dgm:pt>
    <dgm:pt modelId="{542CCD9E-CFCD-493C-8B1D-0629319A8465}" type="pres">
      <dgm:prSet presAssocID="{0232AEC4-0E76-4F3D-86AD-6DF6FDE89BBC}" presName="childNode" presStyleLbl="node1" presStyleIdx="7" presStyleCnt="9">
        <dgm:presLayoutVars>
          <dgm:bulletEnabled val="1"/>
        </dgm:presLayoutVars>
      </dgm:prSet>
      <dgm:spPr/>
    </dgm:pt>
    <dgm:pt modelId="{0A2FA06D-AEDE-49A0-B504-B42890EFB182}" type="pres">
      <dgm:prSet presAssocID="{0232AEC4-0E76-4F3D-86AD-6DF6FDE89BBC}" presName="aSpace2" presStyleCnt="0"/>
      <dgm:spPr/>
    </dgm:pt>
    <dgm:pt modelId="{786E2901-285D-4723-9A8E-85B8364F48B4}" type="pres">
      <dgm:prSet presAssocID="{EEA64DDC-BC0F-4399-9D40-14FD100D14E7}" presName="childNode" presStyleLbl="node1" presStyleIdx="8" presStyleCnt="9">
        <dgm:presLayoutVars>
          <dgm:bulletEnabled val="1"/>
        </dgm:presLayoutVars>
      </dgm:prSet>
      <dgm:spPr/>
    </dgm:pt>
  </dgm:ptLst>
  <dgm:cxnLst>
    <dgm:cxn modelId="{544C3C04-BA10-4C85-B1CE-C929E0C6CFD5}" srcId="{0232AEC4-0E76-4F3D-86AD-6DF6FDE89BBC}" destId="{D3D1EC0F-2B1E-4902-970D-6286A95B8AD9}" srcOrd="0" destOrd="0" parTransId="{32034122-300C-49C2-B62C-DB577F0A2DF9}" sibTransId="{2B664C39-936B-46BF-8461-0956395BE8A1}"/>
    <dgm:cxn modelId="{F5D01009-CCB8-4B44-8DAE-25D18CEC753A}" srcId="{C6A3D96C-C9D6-4D81-ABAF-A529066E191F}" destId="{0B45A839-687F-45A1-A10F-8E35DCCEF1D6}" srcOrd="1" destOrd="0" parTransId="{CFEE0B85-C5A8-402A-95A1-9B4FB3CF9DBD}" sibTransId="{31F00F93-A7F5-44F6-B901-382331FAA78D}"/>
    <dgm:cxn modelId="{73CBD50B-8C46-4538-8091-02949D2B0B5F}" type="presOf" srcId="{04A55C0B-26A8-4714-B915-E305F59F3C6F}" destId="{C3CECC0E-30D1-42A5-A04A-FCE5D77C92A2}" srcOrd="0" destOrd="1" presId="urn:microsoft.com/office/officeart/2005/8/layout/lProcess2"/>
    <dgm:cxn modelId="{498A060C-5DB7-4592-9D6F-A837E957102B}" srcId="{EEA64DDC-BC0F-4399-9D40-14FD100D14E7}" destId="{26F36E56-82CF-498D-A552-22155126D525}" srcOrd="1" destOrd="0" parTransId="{0E6C513D-68CF-4632-AD98-FB88EE4E478E}" sibTransId="{95EECE42-C319-4D4B-8CEA-40563E4FF4F3}"/>
    <dgm:cxn modelId="{B00DCF1C-C741-4438-99EB-468C8D838A98}" type="presOf" srcId="{FA3DDAF6-2EAC-4DB0-97D4-618017EC43F9}" destId="{542CCD9E-CFCD-493C-8B1D-0629319A8465}" srcOrd="0" destOrd="3" presId="urn:microsoft.com/office/officeart/2005/8/layout/lProcess2"/>
    <dgm:cxn modelId="{E5C8281E-B6AA-44A0-ABD8-7EEF5E212BE0}" srcId="{6B23235D-80F5-4843-A6C5-7ADA3D67E6B4}" destId="{EEA64DDC-BC0F-4399-9D40-14FD100D14E7}" srcOrd="2" destOrd="0" parTransId="{D5C156A7-3158-4052-A3EA-1CC3C8DE96A7}" sibTransId="{0C2EE96E-3FCB-4F80-B69C-9F2599EE3D8B}"/>
    <dgm:cxn modelId="{6FF09D26-6788-4C2E-AA03-C6095A0F76D3}" type="presOf" srcId="{6B23235D-80F5-4843-A6C5-7ADA3D67E6B4}" destId="{47A814AB-0007-43CB-8E66-6E82FB77AA93}" srcOrd="0" destOrd="0" presId="urn:microsoft.com/office/officeart/2005/8/layout/lProcess2"/>
    <dgm:cxn modelId="{0D02F12C-131C-4995-AF67-5CFCF34EA91B}" srcId="{C109A84F-DC7D-40C1-84A2-ED7103AC5CA8}" destId="{6B23235D-80F5-4843-A6C5-7ADA3D67E6B4}" srcOrd="2" destOrd="0" parTransId="{1543FF16-281B-4446-B32E-5F3EED8D0B37}" sibTransId="{46AA6FC2-94ED-4C24-93E5-9350E299FB05}"/>
    <dgm:cxn modelId="{90E4492D-5E25-460A-ADCE-A234772E36CB}" type="presOf" srcId="{26F36E56-82CF-498D-A552-22155126D525}" destId="{786E2901-285D-4723-9A8E-85B8364F48B4}" srcOrd="0" destOrd="2" presId="urn:microsoft.com/office/officeart/2005/8/layout/lProcess2"/>
    <dgm:cxn modelId="{30458C2D-9E79-4F56-A737-3F6968F3CD24}" type="presOf" srcId="{EEA64DDC-BC0F-4399-9D40-14FD100D14E7}" destId="{786E2901-285D-4723-9A8E-85B8364F48B4}" srcOrd="0" destOrd="0" presId="urn:microsoft.com/office/officeart/2005/8/layout/lProcess2"/>
    <dgm:cxn modelId="{0ABAD131-32BC-47DE-925D-E2F8AE8857B2}" srcId="{9B5917D1-83A9-4ABA-889F-AAF85614F4AE}" destId="{8ECA0DD3-FB6B-4B36-AC34-AA400CBDDBEE}" srcOrd="1" destOrd="0" parTransId="{1A580F69-A7EE-4B68-8D54-85CA48731E2B}" sibTransId="{FF0E7A17-D4B1-4123-A84F-6ACAFDA600A2}"/>
    <dgm:cxn modelId="{60389E40-5128-4CFD-BEE7-58EC4F50E1B4}" type="presOf" srcId="{62867F86-3B65-4E55-814C-44A1E93EA88A}" destId="{14A92F24-BC3E-4D13-BD11-C870FD9D0607}" srcOrd="0" destOrd="1" presId="urn:microsoft.com/office/officeart/2005/8/layout/lProcess2"/>
    <dgm:cxn modelId="{0E3AF35B-4ED5-4BCC-9997-F058068F9C28}" srcId="{C50B73D2-7ED1-4156-BB2E-658D8F3EAB8C}" destId="{93FEFEB2-44F5-4901-9A23-5FFFCB13BA03}" srcOrd="1" destOrd="0" parTransId="{DFDBE31D-3E5E-487F-8BF1-030A01FFC7A8}" sibTransId="{D72F3CA4-FF50-4AA4-8DDF-67BCAA902B85}"/>
    <dgm:cxn modelId="{10733F5E-BDF3-4B93-99F9-DBD000CDDA23}" type="presOf" srcId="{9B5917D1-83A9-4ABA-889F-AAF85614F4AE}" destId="{C3CECC0E-30D1-42A5-A04A-FCE5D77C92A2}" srcOrd="0" destOrd="0" presId="urn:microsoft.com/office/officeart/2005/8/layout/lProcess2"/>
    <dgm:cxn modelId="{4E28AF41-F1A2-4CBE-970C-3D5157914869}" type="presOf" srcId="{C66013C7-675C-4B27-A456-9A536A3BC4EA}" destId="{542CCD9E-CFCD-493C-8B1D-0629319A8465}" srcOrd="0" destOrd="2" presId="urn:microsoft.com/office/officeart/2005/8/layout/lProcess2"/>
    <dgm:cxn modelId="{51D6BD65-01C4-4CF0-A5A5-64011D714E5D}" type="presOf" srcId="{103F0991-F5C7-451A-98DD-A301FC3D3A85}" destId="{4DEF76C2-E884-474A-AFFC-A8AE0CEDAD5E}" srcOrd="0" destOrd="3" presId="urn:microsoft.com/office/officeart/2005/8/layout/lProcess2"/>
    <dgm:cxn modelId="{9DC62946-DFFE-40E2-9AEC-844A716C0CCE}" type="presOf" srcId="{3F651FFF-5EA7-48A3-A712-3736FB7DBCF7}" destId="{4DEF76C2-E884-474A-AFFC-A8AE0CEDAD5E}" srcOrd="0" destOrd="1" presId="urn:microsoft.com/office/officeart/2005/8/layout/lProcess2"/>
    <dgm:cxn modelId="{EDF4FB66-D717-4DFD-826F-02EBA2E0E241}" srcId="{15AFF816-C767-446E-8868-2533E5438D0A}" destId="{2FBE4D37-DF2D-4ED6-B7FE-88667F9968D2}" srcOrd="0" destOrd="0" parTransId="{B0513884-8E00-42B7-ACB1-66EF5F4FBDDA}" sibTransId="{BF3184CA-57FA-4DC8-B948-3A20095A3E16}"/>
    <dgm:cxn modelId="{031A3771-ABB6-4908-A4B4-504DA73C4FF8}" srcId="{C6A3D96C-C9D6-4D81-ABAF-A529066E191F}" destId="{62867F86-3B65-4E55-814C-44A1E93EA88A}" srcOrd="0" destOrd="0" parTransId="{EB35875B-91FA-44EB-ABEC-67002B0C9F39}" sibTransId="{CA3C1DAF-31B0-4DE1-8B5A-08771BA6811E}"/>
    <dgm:cxn modelId="{9576B754-2CB0-4B15-9B04-2787DF475849}" type="presOf" srcId="{5E525820-4983-47AE-9392-F055A328F933}" destId="{4DEF76C2-E884-474A-AFFC-A8AE0CEDAD5E}" srcOrd="0" destOrd="0" presId="urn:microsoft.com/office/officeart/2005/8/layout/lProcess2"/>
    <dgm:cxn modelId="{692F1258-B041-4016-89BB-A70CF0DC32C5}" type="presOf" srcId="{93FEFEB2-44F5-4901-9A23-5FFFCB13BA03}" destId="{CA70C446-7001-4281-9B16-E81316C9C8B8}" srcOrd="0" destOrd="2" presId="urn:microsoft.com/office/officeart/2005/8/layout/lProcess2"/>
    <dgm:cxn modelId="{EE37E458-8A2B-497B-A71D-94C799BE42CF}" type="presOf" srcId="{C50B73D2-7ED1-4156-BB2E-658D8F3EAB8C}" destId="{CA70C446-7001-4281-9B16-E81316C9C8B8}" srcOrd="0" destOrd="0" presId="urn:microsoft.com/office/officeart/2005/8/layout/lProcess2"/>
    <dgm:cxn modelId="{37F5E47B-EB8E-4721-A126-C7D1BCD0A3BF}" srcId="{56746F37-63B3-4C9F-BBEA-8A5876246824}" destId="{C6A3D96C-C9D6-4D81-ABAF-A529066E191F}" srcOrd="2" destOrd="0" parTransId="{423AD968-9142-460B-97B5-CD430772052C}" sibTransId="{94856A04-B5E7-4FB4-BEE7-335C133371D0}"/>
    <dgm:cxn modelId="{98D35885-B372-468F-908F-DA06909D556E}" srcId="{15AFF816-C767-446E-8868-2533E5438D0A}" destId="{9B5917D1-83A9-4ABA-889F-AAF85614F4AE}" srcOrd="1" destOrd="0" parTransId="{0407B631-D848-458F-8300-1E234E5FD7DD}" sibTransId="{465D2AE8-88AF-4880-A076-3FEF35971B50}"/>
    <dgm:cxn modelId="{DA6C1988-4B09-40AB-9588-43D5EDD51715}" srcId="{6B23235D-80F5-4843-A6C5-7ADA3D67E6B4}" destId="{0232AEC4-0E76-4F3D-86AD-6DF6FDE89BBC}" srcOrd="1" destOrd="0" parTransId="{4ADC0833-C5E4-45B1-B365-6B3D40869D71}" sibTransId="{B47221ED-BC76-42D8-AD32-BC446A649B4F}"/>
    <dgm:cxn modelId="{F191298A-96B3-4E69-9C1B-541B87D613E3}" srcId="{56746F37-63B3-4C9F-BBEA-8A5876246824}" destId="{C50B73D2-7ED1-4156-BB2E-658D8F3EAB8C}" srcOrd="1" destOrd="0" parTransId="{999B5ABA-4991-4689-83AA-8E9C14AB7AC3}" sibTransId="{4C97332A-D837-4BD5-84A6-4408F1C5746D}"/>
    <dgm:cxn modelId="{FFB06A8C-C7C3-454B-ADEF-09C0CCA4C66E}" srcId="{C50B73D2-7ED1-4156-BB2E-658D8F3EAB8C}" destId="{3F9E354D-3287-4EC3-B3D8-5D93DAC3F8EC}" srcOrd="0" destOrd="0" parTransId="{93B9C158-E62F-4F58-BE9D-66BA70B2BC1D}" sibTransId="{FB633EE5-1E82-409F-9DBA-D2C58EAAB2B3}"/>
    <dgm:cxn modelId="{B94AFB8D-AD12-4759-BB53-2B29E2BDE87C}" type="presOf" srcId="{1F8D9AAF-DD2A-4A7B-8056-4FD3D90AB6E5}" destId="{F0BEB396-170D-486A-BE22-2E449A9275CD}" srcOrd="0" destOrd="0" presId="urn:microsoft.com/office/officeart/2005/8/layout/lProcess2"/>
    <dgm:cxn modelId="{02B07F8E-9D3C-431B-88D9-FC206A697088}" srcId="{0232AEC4-0E76-4F3D-86AD-6DF6FDE89BBC}" destId="{C66013C7-675C-4B27-A456-9A536A3BC4EA}" srcOrd="1" destOrd="0" parTransId="{F75CBCDB-BA58-42CB-A261-38382CAE9BA0}" sibTransId="{2A52D7FC-0B86-45EE-8997-9FAC14AB57E3}"/>
    <dgm:cxn modelId="{9430BF95-7577-4440-AB35-25B248F9C657}" srcId="{EEA64DDC-BC0F-4399-9D40-14FD100D14E7}" destId="{C10938D0-8BAC-40C1-BEA3-E6995EF1486A}" srcOrd="2" destOrd="0" parTransId="{66BBECF8-30CD-4EF7-9E67-787A86A914C7}" sibTransId="{30EE7A39-CA88-4E0D-B8EA-C013778D3A32}"/>
    <dgm:cxn modelId="{51A7079C-2743-4328-A0AB-F092084D7913}" srcId="{5E525820-4983-47AE-9392-F055A328F933}" destId="{6ECA2A33-94A5-4E01-89E0-79A2F1D2631D}" srcOrd="1" destOrd="0" parTransId="{C1874ED2-3D7D-4C79-B271-7B39D533D1C3}" sibTransId="{03B7E582-DD6C-43A5-A710-015195271CA0}"/>
    <dgm:cxn modelId="{D1BB739F-912D-4387-A54C-47A657592E40}" srcId="{5E525820-4983-47AE-9392-F055A328F933}" destId="{3F651FFF-5EA7-48A3-A712-3736FB7DBCF7}" srcOrd="0" destOrd="0" parTransId="{0A8FCFA8-234B-4C1F-A942-E27159969D9A}" sibTransId="{594A6EDC-A17D-43C7-9BAB-DBE54710F377}"/>
    <dgm:cxn modelId="{0DBC35A3-15D7-4217-80C0-427CC4AE542A}" srcId="{5E525820-4983-47AE-9392-F055A328F933}" destId="{103F0991-F5C7-451A-98DD-A301FC3D3A85}" srcOrd="2" destOrd="0" parTransId="{433DC286-B5B2-4E49-A6E3-53B10FCC0A0B}" sibTransId="{93FB7DE7-AE14-422C-99F8-D829134199D7}"/>
    <dgm:cxn modelId="{94474AAA-E6F6-487C-9C2A-C1B32D444AE1}" type="presOf" srcId="{6B23235D-80F5-4843-A6C5-7ADA3D67E6B4}" destId="{9CBF1C16-4E24-4746-A7E1-EE35D583A7A9}" srcOrd="1" destOrd="0" presId="urn:microsoft.com/office/officeart/2005/8/layout/lProcess2"/>
    <dgm:cxn modelId="{2F0410AE-73F0-434F-BDDB-23CACDB1B63F}" srcId="{9B5917D1-83A9-4ABA-889F-AAF85614F4AE}" destId="{04A55C0B-26A8-4714-B915-E305F59F3C6F}" srcOrd="0" destOrd="0" parTransId="{70DB111E-70FC-4D3A-9454-4FEFA4946123}" sibTransId="{56DF0370-C04C-4310-8C73-D66FDFC0D56A}"/>
    <dgm:cxn modelId="{BF03C7B5-14CB-4CFC-B1DF-ECE531FCE15D}" srcId="{C109A84F-DC7D-40C1-84A2-ED7103AC5CA8}" destId="{15AFF816-C767-446E-8868-2533E5438D0A}" srcOrd="1" destOrd="0" parTransId="{D9163C73-C86B-4C93-A6C2-7950438A39E3}" sibTransId="{70C6912F-0807-45CB-AFE2-76FC0711FEB1}"/>
    <dgm:cxn modelId="{9B224ABB-D314-4B63-9E0B-1E73E2151E60}" type="presOf" srcId="{137CDD34-A5B4-450B-880D-428425D98FF4}" destId="{14A92F24-BC3E-4D13-BD11-C870FD9D0607}" srcOrd="0" destOrd="3" presId="urn:microsoft.com/office/officeart/2005/8/layout/lProcess2"/>
    <dgm:cxn modelId="{543450BB-58A9-430F-8D59-C1B376A2BCB4}" type="presOf" srcId="{6C0FF785-4A33-42AA-9F52-ECD934A5A852}" destId="{0B10A866-FEE6-4290-AD8A-6B5D4D8A9C9E}" srcOrd="0" destOrd="0" presId="urn:microsoft.com/office/officeart/2005/8/layout/lProcess2"/>
    <dgm:cxn modelId="{985860BD-2A3A-4CB6-AFC6-4D5B0A2AC77E}" type="presOf" srcId="{D3D1EC0F-2B1E-4902-970D-6286A95B8AD9}" destId="{542CCD9E-CFCD-493C-8B1D-0629319A8465}" srcOrd="0" destOrd="1" presId="urn:microsoft.com/office/officeart/2005/8/layout/lProcess2"/>
    <dgm:cxn modelId="{395147BE-3129-40B5-A54C-1D037A51B92E}" srcId="{15AFF816-C767-446E-8868-2533E5438D0A}" destId="{5E525820-4983-47AE-9392-F055A328F933}" srcOrd="2" destOrd="0" parTransId="{B57F7603-F490-4D4A-818D-44AE5F1F74F5}" sibTransId="{931D5273-8DFE-44DE-9E46-65B6D864FCD8}"/>
    <dgm:cxn modelId="{FE65B6C1-6943-4DA6-8273-7C2562207DF8}" type="presOf" srcId="{56746F37-63B3-4C9F-BBEA-8A5876246824}" destId="{04B29EC2-13E7-40B6-AE2E-B9892D1DE212}" srcOrd="1" destOrd="0" presId="urn:microsoft.com/office/officeart/2005/8/layout/lProcess2"/>
    <dgm:cxn modelId="{A525E0CB-BF6E-4E99-85F2-E99EBBE61508}" srcId="{6B23235D-80F5-4843-A6C5-7ADA3D67E6B4}" destId="{1F8D9AAF-DD2A-4A7B-8056-4FD3D90AB6E5}" srcOrd="0" destOrd="0" parTransId="{F5FA7D07-4510-426D-B458-D1708B7470E4}" sibTransId="{8052D588-D403-4959-9292-B3414B78F73C}"/>
    <dgm:cxn modelId="{E971E0D1-262A-4181-8858-026A123070BA}" type="presOf" srcId="{15AFF816-C767-446E-8868-2533E5438D0A}" destId="{164F3C60-941B-4646-A0B0-89D983F51E7C}" srcOrd="0" destOrd="0" presId="urn:microsoft.com/office/officeart/2005/8/layout/lProcess2"/>
    <dgm:cxn modelId="{4EA090D4-E582-4EB3-A9AD-A212DFF4A46A}" type="presOf" srcId="{0232AEC4-0E76-4F3D-86AD-6DF6FDE89BBC}" destId="{542CCD9E-CFCD-493C-8B1D-0629319A8465}" srcOrd="0" destOrd="0" presId="urn:microsoft.com/office/officeart/2005/8/layout/lProcess2"/>
    <dgm:cxn modelId="{9084F2D4-3AA9-4168-81C3-D47A352FE59C}" type="presOf" srcId="{56746F37-63B3-4C9F-BBEA-8A5876246824}" destId="{4872644E-1187-49EB-A5D0-6BC384FB52B1}" srcOrd="0" destOrd="0" presId="urn:microsoft.com/office/officeart/2005/8/layout/lProcess2"/>
    <dgm:cxn modelId="{020EE6D9-3474-4776-A2CE-621A2FBF602A}" type="presOf" srcId="{64F74D2A-2A19-49EF-A2A6-C355498DD40E}" destId="{786E2901-285D-4723-9A8E-85B8364F48B4}" srcOrd="0" destOrd="1" presId="urn:microsoft.com/office/officeart/2005/8/layout/lProcess2"/>
    <dgm:cxn modelId="{C3C2D6DD-BD79-4364-81AB-E33D9553A3E5}" type="presOf" srcId="{C109A84F-DC7D-40C1-84A2-ED7103AC5CA8}" destId="{1A926D5E-B283-4C29-9850-3C920C8B735E}" srcOrd="0" destOrd="0" presId="urn:microsoft.com/office/officeart/2005/8/layout/lProcess2"/>
    <dgm:cxn modelId="{A47859E0-21BD-4610-AA79-5B20027D845E}" type="presOf" srcId="{C6A3D96C-C9D6-4D81-ABAF-A529066E191F}" destId="{14A92F24-BC3E-4D13-BD11-C870FD9D0607}" srcOrd="0" destOrd="0" presId="urn:microsoft.com/office/officeart/2005/8/layout/lProcess2"/>
    <dgm:cxn modelId="{486582E0-3461-470D-A088-AB2F43205E77}" type="presOf" srcId="{8ECA0DD3-FB6B-4B36-AC34-AA400CBDDBEE}" destId="{C3CECC0E-30D1-42A5-A04A-FCE5D77C92A2}" srcOrd="0" destOrd="2" presId="urn:microsoft.com/office/officeart/2005/8/layout/lProcess2"/>
    <dgm:cxn modelId="{E66C83E4-E38F-416C-BFF9-826C44FCC0BF}" srcId="{C6A3D96C-C9D6-4D81-ABAF-A529066E191F}" destId="{137CDD34-A5B4-450B-880D-428425D98FF4}" srcOrd="2" destOrd="0" parTransId="{FFD6EECE-EF64-4BD5-8CA6-1A541EDDD38F}" sibTransId="{A9198322-CEA7-411D-AD7D-546FEEBB9814}"/>
    <dgm:cxn modelId="{D8AA14E5-1884-4087-B777-4AEDB2374755}" type="presOf" srcId="{15AFF816-C767-446E-8868-2533E5438D0A}" destId="{8BA0E13F-D06A-4EA2-998C-4E1751A7B6AB}" srcOrd="1" destOrd="0" presId="urn:microsoft.com/office/officeart/2005/8/layout/lProcess2"/>
    <dgm:cxn modelId="{75D24AE6-C78D-4C80-921B-427A84655498}" type="presOf" srcId="{C10938D0-8BAC-40C1-BEA3-E6995EF1486A}" destId="{786E2901-285D-4723-9A8E-85B8364F48B4}" srcOrd="0" destOrd="3" presId="urn:microsoft.com/office/officeart/2005/8/layout/lProcess2"/>
    <dgm:cxn modelId="{B2A4D9E7-CCC5-4B7F-8778-37CB6347963B}" type="presOf" srcId="{6ECA2A33-94A5-4E01-89E0-79A2F1D2631D}" destId="{4DEF76C2-E884-474A-AFFC-A8AE0CEDAD5E}" srcOrd="0" destOrd="2" presId="urn:microsoft.com/office/officeart/2005/8/layout/lProcess2"/>
    <dgm:cxn modelId="{945965E8-327B-4F7C-B5D2-E4510956594F}" srcId="{EEA64DDC-BC0F-4399-9D40-14FD100D14E7}" destId="{64F74D2A-2A19-49EF-A2A6-C355498DD40E}" srcOrd="0" destOrd="0" parTransId="{FE12965C-EC85-4D75-AF2F-23CA85B8EB4B}" sibTransId="{FF8293BE-2A1B-46A0-9045-14102E02A3B9}"/>
    <dgm:cxn modelId="{B9EEF3E9-F404-4EB9-8C20-FAF3F333237D}" type="presOf" srcId="{2FBE4D37-DF2D-4ED6-B7FE-88667F9968D2}" destId="{6C9DAFDD-0E92-44EC-BAFF-2D974BFA3C13}" srcOrd="0" destOrd="0" presId="urn:microsoft.com/office/officeart/2005/8/layout/lProcess2"/>
    <dgm:cxn modelId="{13BAAEEF-1782-433C-BC35-FDB405570F4C}" type="presOf" srcId="{3F9E354D-3287-4EC3-B3D8-5D93DAC3F8EC}" destId="{CA70C446-7001-4281-9B16-E81316C9C8B8}" srcOrd="0" destOrd="1" presId="urn:microsoft.com/office/officeart/2005/8/layout/lProcess2"/>
    <dgm:cxn modelId="{8FED8BF0-129E-489F-9960-B8AD6FF2288C}" type="presOf" srcId="{0B45A839-687F-45A1-A10F-8E35DCCEF1D6}" destId="{14A92F24-BC3E-4D13-BD11-C870FD9D0607}" srcOrd="0" destOrd="2" presId="urn:microsoft.com/office/officeart/2005/8/layout/lProcess2"/>
    <dgm:cxn modelId="{C72720F2-421E-4BF7-B4B3-7FC378278B51}" srcId="{0232AEC4-0E76-4F3D-86AD-6DF6FDE89BBC}" destId="{FA3DDAF6-2EAC-4DB0-97D4-618017EC43F9}" srcOrd="2" destOrd="0" parTransId="{B6B2999E-EF03-404A-B0F9-3C04772A4498}" sibTransId="{710AAB73-0127-4636-A388-D3C4601E0659}"/>
    <dgm:cxn modelId="{90B85DF2-80DC-4E36-9FDC-285A8658FB2D}" srcId="{C109A84F-DC7D-40C1-84A2-ED7103AC5CA8}" destId="{56746F37-63B3-4C9F-BBEA-8A5876246824}" srcOrd="0" destOrd="0" parTransId="{1758EC3B-8876-4B30-B0C6-C4010982C5E6}" sibTransId="{7ACDA99D-E102-4A4B-B9B2-B15BA5DBA8E1}"/>
    <dgm:cxn modelId="{7AC2F9FB-DEB5-4716-B1E5-B92B26718F91}" srcId="{56746F37-63B3-4C9F-BBEA-8A5876246824}" destId="{6C0FF785-4A33-42AA-9F52-ECD934A5A852}" srcOrd="0" destOrd="0" parTransId="{CE3C5D4A-EAEE-4DEE-B2B8-F64AAB06112C}" sibTransId="{C35A73B4-F08F-4A5F-95BD-384A9FC908B0}"/>
    <dgm:cxn modelId="{39185823-B322-435B-9FB4-7E8E3CA2943E}" type="presParOf" srcId="{1A926D5E-B283-4C29-9850-3C920C8B735E}" destId="{7F6390BF-3140-491A-B5E0-57200904175B}" srcOrd="0" destOrd="0" presId="urn:microsoft.com/office/officeart/2005/8/layout/lProcess2"/>
    <dgm:cxn modelId="{72897FA6-1189-415A-A7CA-0470A83F6BA0}" type="presParOf" srcId="{7F6390BF-3140-491A-B5E0-57200904175B}" destId="{4872644E-1187-49EB-A5D0-6BC384FB52B1}" srcOrd="0" destOrd="0" presId="urn:microsoft.com/office/officeart/2005/8/layout/lProcess2"/>
    <dgm:cxn modelId="{899C9981-4C08-4C65-B313-189B6EFC0AB5}" type="presParOf" srcId="{7F6390BF-3140-491A-B5E0-57200904175B}" destId="{04B29EC2-13E7-40B6-AE2E-B9892D1DE212}" srcOrd="1" destOrd="0" presId="urn:microsoft.com/office/officeart/2005/8/layout/lProcess2"/>
    <dgm:cxn modelId="{B0C05CAA-1F93-4A71-BF93-822966444358}" type="presParOf" srcId="{7F6390BF-3140-491A-B5E0-57200904175B}" destId="{F2F03B2E-9293-4034-B554-316C6192882D}" srcOrd="2" destOrd="0" presId="urn:microsoft.com/office/officeart/2005/8/layout/lProcess2"/>
    <dgm:cxn modelId="{A22382AC-4E5B-464C-BB04-63099EF0D4EB}" type="presParOf" srcId="{F2F03B2E-9293-4034-B554-316C6192882D}" destId="{9C0840B7-4DB5-4F73-BBBF-4A145B7F4198}" srcOrd="0" destOrd="0" presId="urn:microsoft.com/office/officeart/2005/8/layout/lProcess2"/>
    <dgm:cxn modelId="{E87C8AE0-ED48-4228-A7B9-8CD918BE5482}" type="presParOf" srcId="{9C0840B7-4DB5-4F73-BBBF-4A145B7F4198}" destId="{0B10A866-FEE6-4290-AD8A-6B5D4D8A9C9E}" srcOrd="0" destOrd="0" presId="urn:microsoft.com/office/officeart/2005/8/layout/lProcess2"/>
    <dgm:cxn modelId="{0E861457-4E3B-4586-8C04-613E04B835E0}" type="presParOf" srcId="{9C0840B7-4DB5-4F73-BBBF-4A145B7F4198}" destId="{279E3977-7BA2-4F87-81CA-A4C88E29FF10}" srcOrd="1" destOrd="0" presId="urn:microsoft.com/office/officeart/2005/8/layout/lProcess2"/>
    <dgm:cxn modelId="{03A2AAAD-7A5B-4255-88DC-1941CC965E26}" type="presParOf" srcId="{9C0840B7-4DB5-4F73-BBBF-4A145B7F4198}" destId="{CA70C446-7001-4281-9B16-E81316C9C8B8}" srcOrd="2" destOrd="0" presId="urn:microsoft.com/office/officeart/2005/8/layout/lProcess2"/>
    <dgm:cxn modelId="{BB8CDF35-C52F-498D-A91E-1DAA006DF83C}" type="presParOf" srcId="{9C0840B7-4DB5-4F73-BBBF-4A145B7F4198}" destId="{F8792CA5-E84E-481B-A45F-B5EE916B16CE}" srcOrd="3" destOrd="0" presId="urn:microsoft.com/office/officeart/2005/8/layout/lProcess2"/>
    <dgm:cxn modelId="{4682419E-C61D-4F69-915D-1D737BE44D6C}" type="presParOf" srcId="{9C0840B7-4DB5-4F73-BBBF-4A145B7F4198}" destId="{14A92F24-BC3E-4D13-BD11-C870FD9D0607}" srcOrd="4" destOrd="0" presId="urn:microsoft.com/office/officeart/2005/8/layout/lProcess2"/>
    <dgm:cxn modelId="{847526CB-C001-4502-B373-DDDB7DAC2CBC}" type="presParOf" srcId="{1A926D5E-B283-4C29-9850-3C920C8B735E}" destId="{2E8AB680-C6F8-48E0-B192-FF8D38CE0CAC}" srcOrd="1" destOrd="0" presId="urn:microsoft.com/office/officeart/2005/8/layout/lProcess2"/>
    <dgm:cxn modelId="{CAD3F9A0-2A5C-42B8-BB17-4D27D08B3E25}" type="presParOf" srcId="{1A926D5E-B283-4C29-9850-3C920C8B735E}" destId="{9BACBFA4-1FDA-426E-8A37-54FB9902FE30}" srcOrd="2" destOrd="0" presId="urn:microsoft.com/office/officeart/2005/8/layout/lProcess2"/>
    <dgm:cxn modelId="{16486EBB-F51A-45D9-9A4D-B693FE37FD80}" type="presParOf" srcId="{9BACBFA4-1FDA-426E-8A37-54FB9902FE30}" destId="{164F3C60-941B-4646-A0B0-89D983F51E7C}" srcOrd="0" destOrd="0" presId="urn:microsoft.com/office/officeart/2005/8/layout/lProcess2"/>
    <dgm:cxn modelId="{D5DCFD16-9EF1-47AF-8ED0-774BE87D149B}" type="presParOf" srcId="{9BACBFA4-1FDA-426E-8A37-54FB9902FE30}" destId="{8BA0E13F-D06A-4EA2-998C-4E1751A7B6AB}" srcOrd="1" destOrd="0" presId="urn:microsoft.com/office/officeart/2005/8/layout/lProcess2"/>
    <dgm:cxn modelId="{A16B3250-B215-4ED8-B6A2-E62C3EE35B9C}" type="presParOf" srcId="{9BACBFA4-1FDA-426E-8A37-54FB9902FE30}" destId="{3368B1B1-DFD1-4757-BF46-C3B1558B348A}" srcOrd="2" destOrd="0" presId="urn:microsoft.com/office/officeart/2005/8/layout/lProcess2"/>
    <dgm:cxn modelId="{FBB3BECC-D9B4-4E3E-B5E5-53C40B9AF27B}" type="presParOf" srcId="{3368B1B1-DFD1-4757-BF46-C3B1558B348A}" destId="{8C6E1E87-AD69-4C2D-B4D7-C4D4C53C5E08}" srcOrd="0" destOrd="0" presId="urn:microsoft.com/office/officeart/2005/8/layout/lProcess2"/>
    <dgm:cxn modelId="{B5379C09-90B0-4FEA-921B-FB9AB1AF0960}" type="presParOf" srcId="{8C6E1E87-AD69-4C2D-B4D7-C4D4C53C5E08}" destId="{6C9DAFDD-0E92-44EC-BAFF-2D974BFA3C13}" srcOrd="0" destOrd="0" presId="urn:microsoft.com/office/officeart/2005/8/layout/lProcess2"/>
    <dgm:cxn modelId="{716C259C-7682-4F88-A7DC-E75581E3E54B}" type="presParOf" srcId="{8C6E1E87-AD69-4C2D-B4D7-C4D4C53C5E08}" destId="{84C9CB35-1965-4368-B5B6-EB15DA8F0BC6}" srcOrd="1" destOrd="0" presId="urn:microsoft.com/office/officeart/2005/8/layout/lProcess2"/>
    <dgm:cxn modelId="{41D3DBB6-8DA3-4F99-A87D-BC0F85374632}" type="presParOf" srcId="{8C6E1E87-AD69-4C2D-B4D7-C4D4C53C5E08}" destId="{C3CECC0E-30D1-42A5-A04A-FCE5D77C92A2}" srcOrd="2" destOrd="0" presId="urn:microsoft.com/office/officeart/2005/8/layout/lProcess2"/>
    <dgm:cxn modelId="{AC76BA4C-EF34-4D4A-B8AD-09C55ECAF621}" type="presParOf" srcId="{8C6E1E87-AD69-4C2D-B4D7-C4D4C53C5E08}" destId="{5423800B-3915-4496-BC65-73D2DCC21140}" srcOrd="3" destOrd="0" presId="urn:microsoft.com/office/officeart/2005/8/layout/lProcess2"/>
    <dgm:cxn modelId="{349FBD3A-94B8-4E7E-9A68-6211D91064BC}" type="presParOf" srcId="{8C6E1E87-AD69-4C2D-B4D7-C4D4C53C5E08}" destId="{4DEF76C2-E884-474A-AFFC-A8AE0CEDAD5E}" srcOrd="4" destOrd="0" presId="urn:microsoft.com/office/officeart/2005/8/layout/lProcess2"/>
    <dgm:cxn modelId="{D4B306D5-1F44-42AB-9768-094087AEB798}" type="presParOf" srcId="{1A926D5E-B283-4C29-9850-3C920C8B735E}" destId="{5B401CC8-C7D6-4CC4-841C-559BC64AAB83}" srcOrd="3" destOrd="0" presId="urn:microsoft.com/office/officeart/2005/8/layout/lProcess2"/>
    <dgm:cxn modelId="{D645E4A4-B026-414A-85AA-A74B9F46FEE3}" type="presParOf" srcId="{1A926D5E-B283-4C29-9850-3C920C8B735E}" destId="{BDB17154-5FEC-48CA-ACD9-A7886D805128}" srcOrd="4" destOrd="0" presId="urn:microsoft.com/office/officeart/2005/8/layout/lProcess2"/>
    <dgm:cxn modelId="{532AA337-62E3-4944-BE5E-F402829391F4}" type="presParOf" srcId="{BDB17154-5FEC-48CA-ACD9-A7886D805128}" destId="{47A814AB-0007-43CB-8E66-6E82FB77AA93}" srcOrd="0" destOrd="0" presId="urn:microsoft.com/office/officeart/2005/8/layout/lProcess2"/>
    <dgm:cxn modelId="{B00315B2-9851-412A-9974-752D8F9D0B09}" type="presParOf" srcId="{BDB17154-5FEC-48CA-ACD9-A7886D805128}" destId="{9CBF1C16-4E24-4746-A7E1-EE35D583A7A9}" srcOrd="1" destOrd="0" presId="urn:microsoft.com/office/officeart/2005/8/layout/lProcess2"/>
    <dgm:cxn modelId="{E906C177-A9EE-4A33-8978-DF96BD76BD6D}" type="presParOf" srcId="{BDB17154-5FEC-48CA-ACD9-A7886D805128}" destId="{4BC97E73-9C07-4F39-82E4-354D0E825A65}" srcOrd="2" destOrd="0" presId="urn:microsoft.com/office/officeart/2005/8/layout/lProcess2"/>
    <dgm:cxn modelId="{C05CF19E-72D2-4108-9C0B-D646E3FE9EF6}" type="presParOf" srcId="{4BC97E73-9C07-4F39-82E4-354D0E825A65}" destId="{D9998B7C-C7DB-4E5F-87E0-8436D51AC7CA}" srcOrd="0" destOrd="0" presId="urn:microsoft.com/office/officeart/2005/8/layout/lProcess2"/>
    <dgm:cxn modelId="{68A9E950-9DCD-402E-9559-8FE9EBCE9B79}" type="presParOf" srcId="{D9998B7C-C7DB-4E5F-87E0-8436D51AC7CA}" destId="{F0BEB396-170D-486A-BE22-2E449A9275CD}" srcOrd="0" destOrd="0" presId="urn:microsoft.com/office/officeart/2005/8/layout/lProcess2"/>
    <dgm:cxn modelId="{8A3B49C5-36D2-438B-A32B-F52DECC64C70}" type="presParOf" srcId="{D9998B7C-C7DB-4E5F-87E0-8436D51AC7CA}" destId="{01ACDFC9-7BBB-4FF6-B366-15EE34F263F9}" srcOrd="1" destOrd="0" presId="urn:microsoft.com/office/officeart/2005/8/layout/lProcess2"/>
    <dgm:cxn modelId="{D99EC7D8-9CAF-4E77-8FAC-E3A99BD54799}" type="presParOf" srcId="{D9998B7C-C7DB-4E5F-87E0-8436D51AC7CA}" destId="{542CCD9E-CFCD-493C-8B1D-0629319A8465}" srcOrd="2" destOrd="0" presId="urn:microsoft.com/office/officeart/2005/8/layout/lProcess2"/>
    <dgm:cxn modelId="{55788CFF-BADE-45A1-B4D8-6291C9420BA8}" type="presParOf" srcId="{D9998B7C-C7DB-4E5F-87E0-8436D51AC7CA}" destId="{0A2FA06D-AEDE-49A0-B504-B42890EFB182}" srcOrd="3" destOrd="0" presId="urn:microsoft.com/office/officeart/2005/8/layout/lProcess2"/>
    <dgm:cxn modelId="{3047554C-FAFB-4567-A86C-93D38CC180FA}" type="presParOf" srcId="{D9998B7C-C7DB-4E5F-87E0-8436D51AC7CA}" destId="{786E2901-285D-4723-9A8E-85B8364F48B4}"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09A84F-DC7D-40C1-84A2-ED7103AC5CA8}" type="doc">
      <dgm:prSet loTypeId="urn:microsoft.com/office/officeart/2005/8/layout/lProcess2" loCatId="list" qsTypeId="urn:microsoft.com/office/officeart/2005/8/quickstyle/simple2" qsCatId="simple" csTypeId="urn:microsoft.com/office/officeart/2005/8/colors/accent6_1" csCatId="accent6" phldr="1"/>
      <dgm:spPr/>
      <dgm:t>
        <a:bodyPr/>
        <a:lstStyle/>
        <a:p>
          <a:endParaRPr lang="en-US"/>
        </a:p>
      </dgm:t>
    </dgm:pt>
    <dgm:pt modelId="{56746F37-63B3-4C9F-BBEA-8A5876246824}">
      <dgm:prSet phldrT="[Text]"/>
      <dgm:spPr/>
      <dgm:t>
        <a:bodyPr/>
        <a:lstStyle/>
        <a:p>
          <a:r>
            <a:rPr lang="en-US" dirty="0"/>
            <a:t>Analyze Data Sources</a:t>
          </a:r>
        </a:p>
      </dgm:t>
    </dgm:pt>
    <dgm:pt modelId="{1758EC3B-8876-4B30-B0C6-C4010982C5E6}" type="parTrans" cxnId="{90B85DF2-80DC-4E36-9FDC-285A8658FB2D}">
      <dgm:prSet/>
      <dgm:spPr/>
      <dgm:t>
        <a:bodyPr/>
        <a:lstStyle/>
        <a:p>
          <a:endParaRPr lang="en-US"/>
        </a:p>
      </dgm:t>
    </dgm:pt>
    <dgm:pt modelId="{7ACDA99D-E102-4A4B-B9B2-B15BA5DBA8E1}" type="sibTrans" cxnId="{90B85DF2-80DC-4E36-9FDC-285A8658FB2D}">
      <dgm:prSet/>
      <dgm:spPr/>
      <dgm:t>
        <a:bodyPr/>
        <a:lstStyle/>
        <a:p>
          <a:endParaRPr lang="en-US"/>
        </a:p>
      </dgm:t>
    </dgm:pt>
    <dgm:pt modelId="{3F9E354D-3287-4EC3-B3D8-5D93DAC3F8EC}">
      <dgm:prSet phldrT="[Text]"/>
      <dgm:spPr/>
      <dgm:t>
        <a:bodyPr/>
        <a:lstStyle/>
        <a:p>
          <a:r>
            <a:rPr lang="en-US" dirty="0"/>
            <a:t>Data Profiling</a:t>
          </a:r>
        </a:p>
      </dgm:t>
    </dgm:pt>
    <dgm:pt modelId="{93B9C158-E62F-4F58-BE9D-66BA70B2BC1D}" type="parTrans" cxnId="{FFB06A8C-C7C3-454B-ADEF-09C0CCA4C66E}">
      <dgm:prSet/>
      <dgm:spPr/>
      <dgm:t>
        <a:bodyPr/>
        <a:lstStyle/>
        <a:p>
          <a:endParaRPr lang="en-US"/>
        </a:p>
      </dgm:t>
    </dgm:pt>
    <dgm:pt modelId="{FB633EE5-1E82-409F-9DBA-D2C58EAAB2B3}" type="sibTrans" cxnId="{FFB06A8C-C7C3-454B-ADEF-09C0CCA4C66E}">
      <dgm:prSet/>
      <dgm:spPr/>
      <dgm:t>
        <a:bodyPr/>
        <a:lstStyle/>
        <a:p>
          <a:endParaRPr lang="en-US"/>
        </a:p>
      </dgm:t>
    </dgm:pt>
    <dgm:pt modelId="{C6A3D96C-C9D6-4D81-ABAF-A529066E191F}">
      <dgm:prSet phldrT="[Text]"/>
      <dgm:spPr/>
      <dgm:t>
        <a:bodyPr/>
        <a:lstStyle/>
        <a:p>
          <a:r>
            <a:rPr lang="en-US" dirty="0"/>
            <a:t>Analyze Grain</a:t>
          </a:r>
        </a:p>
      </dgm:t>
    </dgm:pt>
    <dgm:pt modelId="{423AD968-9142-460B-97B5-CD430772052C}" type="parTrans" cxnId="{37F5E47B-EB8E-4721-A126-C7D1BCD0A3BF}">
      <dgm:prSet/>
      <dgm:spPr/>
      <dgm:t>
        <a:bodyPr/>
        <a:lstStyle/>
        <a:p>
          <a:endParaRPr lang="en-US"/>
        </a:p>
      </dgm:t>
    </dgm:pt>
    <dgm:pt modelId="{94856A04-B5E7-4FB4-BEE7-335C133371D0}" type="sibTrans" cxnId="{37F5E47B-EB8E-4721-A126-C7D1BCD0A3BF}">
      <dgm:prSet/>
      <dgm:spPr/>
      <dgm:t>
        <a:bodyPr/>
        <a:lstStyle/>
        <a:p>
          <a:endParaRPr lang="en-US"/>
        </a:p>
      </dgm:t>
    </dgm:pt>
    <dgm:pt modelId="{861D0C12-D171-4737-93D7-A39BEED77B38}">
      <dgm:prSet phldrT="[Text]"/>
      <dgm:spPr/>
      <dgm:t>
        <a:bodyPr/>
        <a:lstStyle/>
        <a:p>
          <a:r>
            <a:rPr lang="en-US" dirty="0"/>
            <a:t>Understand Calendar Dim</a:t>
          </a:r>
        </a:p>
      </dgm:t>
    </dgm:pt>
    <dgm:pt modelId="{5A814C90-8471-462A-B4EB-AF3D99F1DED0}" type="parTrans" cxnId="{56EC1BD0-438D-41A6-A3CD-92C02BCDF97E}">
      <dgm:prSet/>
      <dgm:spPr/>
      <dgm:t>
        <a:bodyPr/>
        <a:lstStyle/>
        <a:p>
          <a:endParaRPr lang="en-US"/>
        </a:p>
      </dgm:t>
    </dgm:pt>
    <dgm:pt modelId="{24F04E45-BA90-452F-B854-C37D6524461D}" type="sibTrans" cxnId="{56EC1BD0-438D-41A6-A3CD-92C02BCDF97E}">
      <dgm:prSet/>
      <dgm:spPr/>
      <dgm:t>
        <a:bodyPr/>
        <a:lstStyle/>
        <a:p>
          <a:endParaRPr lang="en-US"/>
        </a:p>
      </dgm:t>
    </dgm:pt>
    <dgm:pt modelId="{2EA9BF31-F7AF-4483-A28F-AC63C98F5C48}">
      <dgm:prSet phldrT="[Text]"/>
      <dgm:spPr/>
      <dgm:t>
        <a:bodyPr/>
        <a:lstStyle/>
        <a:p>
          <a:r>
            <a:rPr lang="en-US" dirty="0"/>
            <a:t>Prepare Bus Matrix</a:t>
          </a:r>
        </a:p>
      </dgm:t>
    </dgm:pt>
    <dgm:pt modelId="{21FA0B4F-5C9A-4EDF-843A-D0BDBB0FD2FA}" type="parTrans" cxnId="{3F307B44-BED2-4CBA-A5B8-529CFC5840CF}">
      <dgm:prSet/>
      <dgm:spPr/>
      <dgm:t>
        <a:bodyPr/>
        <a:lstStyle/>
        <a:p>
          <a:endParaRPr lang="en-US"/>
        </a:p>
      </dgm:t>
    </dgm:pt>
    <dgm:pt modelId="{CD9B25B4-8F80-4DA2-8843-D0D5F784726B}" type="sibTrans" cxnId="{3F307B44-BED2-4CBA-A5B8-529CFC5840CF}">
      <dgm:prSet/>
      <dgm:spPr/>
      <dgm:t>
        <a:bodyPr/>
        <a:lstStyle/>
        <a:p>
          <a:endParaRPr lang="en-US"/>
        </a:p>
      </dgm:t>
    </dgm:pt>
    <dgm:pt modelId="{B349065F-23B8-426E-A999-33E3558A5B64}">
      <dgm:prSet phldrT="[Text]"/>
      <dgm:spPr/>
      <dgm:t>
        <a:bodyPr/>
        <a:lstStyle/>
        <a:p>
          <a:r>
            <a:rPr lang="en-US" dirty="0"/>
            <a:t>Data Retention</a:t>
          </a:r>
        </a:p>
      </dgm:t>
    </dgm:pt>
    <dgm:pt modelId="{BB0E3861-6B15-43DD-956F-240B28B40137}" type="parTrans" cxnId="{6D8116C4-2093-44B7-BEFF-7F37587010D9}">
      <dgm:prSet/>
      <dgm:spPr/>
      <dgm:t>
        <a:bodyPr/>
        <a:lstStyle/>
        <a:p>
          <a:endParaRPr lang="en-US"/>
        </a:p>
      </dgm:t>
    </dgm:pt>
    <dgm:pt modelId="{5BA5DA06-9252-40AC-91EC-1D3372C63D88}" type="sibTrans" cxnId="{6D8116C4-2093-44B7-BEFF-7F37587010D9}">
      <dgm:prSet/>
      <dgm:spPr/>
      <dgm:t>
        <a:bodyPr/>
        <a:lstStyle/>
        <a:p>
          <a:endParaRPr lang="en-US"/>
        </a:p>
      </dgm:t>
    </dgm:pt>
    <dgm:pt modelId="{3600C9C7-5EFD-4272-A6D4-6243B6F39848}">
      <dgm:prSet phldrT="[Text]"/>
      <dgm:spPr/>
      <dgm:t>
        <a:bodyPr/>
        <a:lstStyle/>
        <a:p>
          <a:r>
            <a:rPr lang="en-US" dirty="0"/>
            <a:t>Data Refresh Policy</a:t>
          </a:r>
        </a:p>
      </dgm:t>
    </dgm:pt>
    <dgm:pt modelId="{1BCDEE62-BCCF-4AC5-A315-CCED97AEB29B}" type="parTrans" cxnId="{E3DCCBAA-5D0A-4A34-A460-1EA3F813A7DE}">
      <dgm:prSet/>
      <dgm:spPr/>
      <dgm:t>
        <a:bodyPr/>
        <a:lstStyle/>
        <a:p>
          <a:endParaRPr lang="en-US"/>
        </a:p>
      </dgm:t>
    </dgm:pt>
    <dgm:pt modelId="{66C59A8B-3E90-494E-9C8F-089DB8157F22}" type="sibTrans" cxnId="{E3DCCBAA-5D0A-4A34-A460-1EA3F813A7DE}">
      <dgm:prSet/>
      <dgm:spPr/>
      <dgm:t>
        <a:bodyPr/>
        <a:lstStyle/>
        <a:p>
          <a:endParaRPr lang="en-US"/>
        </a:p>
      </dgm:t>
    </dgm:pt>
    <dgm:pt modelId="{4F5B541C-275F-498D-A1BF-E38720990586}">
      <dgm:prSet phldrT="[Text]"/>
      <dgm:spPr/>
      <dgm:t>
        <a:bodyPr/>
        <a:lstStyle/>
        <a:p>
          <a:r>
            <a:rPr lang="en-US" dirty="0"/>
            <a:t>Semantic Model</a:t>
          </a:r>
        </a:p>
      </dgm:t>
    </dgm:pt>
    <dgm:pt modelId="{6B7AF40E-2E4B-4439-A6B9-3CA7629E1D16}" type="parTrans" cxnId="{F5E0AE96-2E0E-4D63-87BE-8F059AFC2811}">
      <dgm:prSet/>
      <dgm:spPr/>
      <dgm:t>
        <a:bodyPr/>
        <a:lstStyle/>
        <a:p>
          <a:endParaRPr lang="en-US"/>
        </a:p>
      </dgm:t>
    </dgm:pt>
    <dgm:pt modelId="{DD9D73FA-A711-47DA-AE8F-1D1356556130}" type="sibTrans" cxnId="{F5E0AE96-2E0E-4D63-87BE-8F059AFC2811}">
      <dgm:prSet/>
      <dgm:spPr/>
      <dgm:t>
        <a:bodyPr/>
        <a:lstStyle/>
        <a:p>
          <a:endParaRPr lang="en-US"/>
        </a:p>
      </dgm:t>
    </dgm:pt>
    <dgm:pt modelId="{E2B7140F-AFC9-4C5E-99E8-8D096F1C6A7B}">
      <dgm:prSet phldrT="[Text]"/>
      <dgm:spPr/>
      <dgm:t>
        <a:bodyPr/>
        <a:lstStyle/>
        <a:p>
          <a:r>
            <a:rPr lang="en-US" dirty="0"/>
            <a:t>Refer Gold Tables &amp; create relations</a:t>
          </a:r>
        </a:p>
      </dgm:t>
    </dgm:pt>
    <dgm:pt modelId="{004C850B-1FCF-43DF-878F-8E39901E1BEF}" type="parTrans" cxnId="{36BB2A22-A267-4944-8705-AFDE256C2337}">
      <dgm:prSet/>
      <dgm:spPr/>
      <dgm:t>
        <a:bodyPr/>
        <a:lstStyle/>
        <a:p>
          <a:endParaRPr lang="en-US"/>
        </a:p>
      </dgm:t>
    </dgm:pt>
    <dgm:pt modelId="{3B5818E4-A97F-4649-A42B-B9D2A85288C5}" type="sibTrans" cxnId="{36BB2A22-A267-4944-8705-AFDE256C2337}">
      <dgm:prSet/>
      <dgm:spPr/>
      <dgm:t>
        <a:bodyPr/>
        <a:lstStyle/>
        <a:p>
          <a:endParaRPr lang="en-US"/>
        </a:p>
      </dgm:t>
    </dgm:pt>
    <dgm:pt modelId="{0B658FDD-6DE3-4767-ACAC-F2A8D23AC2A7}">
      <dgm:prSet phldrT="[Text]"/>
      <dgm:spPr/>
      <dgm:t>
        <a:bodyPr/>
        <a:lstStyle/>
        <a:p>
          <a:r>
            <a:rPr lang="en-US" dirty="0"/>
            <a:t>Develop KPI &amp; Hierarchies</a:t>
          </a:r>
        </a:p>
      </dgm:t>
    </dgm:pt>
    <dgm:pt modelId="{25F61D2F-FFA7-41BF-995F-522130CFC89A}" type="parTrans" cxnId="{7CC95D84-E431-448A-B9E6-7D579FE4E71C}">
      <dgm:prSet/>
      <dgm:spPr/>
      <dgm:t>
        <a:bodyPr/>
        <a:lstStyle/>
        <a:p>
          <a:endParaRPr lang="en-US"/>
        </a:p>
      </dgm:t>
    </dgm:pt>
    <dgm:pt modelId="{1BB314D6-3977-4641-9D52-F41E1045456E}" type="sibTrans" cxnId="{7CC95D84-E431-448A-B9E6-7D579FE4E71C}">
      <dgm:prSet/>
      <dgm:spPr/>
      <dgm:t>
        <a:bodyPr/>
        <a:lstStyle/>
        <a:p>
          <a:endParaRPr lang="en-US"/>
        </a:p>
      </dgm:t>
    </dgm:pt>
    <dgm:pt modelId="{D801076A-2BDE-4C99-A234-351477B49AD4}">
      <dgm:prSet phldrT="[Text]"/>
      <dgm:spPr/>
      <dgm:t>
        <a:bodyPr/>
        <a:lstStyle/>
        <a:p>
          <a:r>
            <a:rPr lang="en-US" dirty="0"/>
            <a:t>RLS / OLS</a:t>
          </a:r>
        </a:p>
      </dgm:t>
    </dgm:pt>
    <dgm:pt modelId="{0D2989D7-C495-4B72-9334-60ED8E3F18F2}" type="parTrans" cxnId="{FD5D4FB8-2933-4C01-BC0A-91DC5473D854}">
      <dgm:prSet/>
      <dgm:spPr/>
      <dgm:t>
        <a:bodyPr/>
        <a:lstStyle/>
        <a:p>
          <a:endParaRPr lang="en-US"/>
        </a:p>
      </dgm:t>
    </dgm:pt>
    <dgm:pt modelId="{2EC35722-311F-4D19-A567-376D9032A037}" type="sibTrans" cxnId="{FD5D4FB8-2933-4C01-BC0A-91DC5473D854}">
      <dgm:prSet/>
      <dgm:spPr/>
      <dgm:t>
        <a:bodyPr/>
        <a:lstStyle/>
        <a:p>
          <a:endParaRPr lang="en-US"/>
        </a:p>
      </dgm:t>
    </dgm:pt>
    <dgm:pt modelId="{6B23235D-80F5-4843-A6C5-7ADA3D67E6B4}">
      <dgm:prSet phldrT="[Text]"/>
      <dgm:spPr/>
      <dgm:t>
        <a:bodyPr/>
        <a:lstStyle/>
        <a:p>
          <a:r>
            <a:rPr lang="en-US" dirty="0"/>
            <a:t>Performance Optimization</a:t>
          </a:r>
        </a:p>
      </dgm:t>
    </dgm:pt>
    <dgm:pt modelId="{1543FF16-281B-4446-B32E-5F3EED8D0B37}" type="parTrans" cxnId="{0D02F12C-131C-4995-AF67-5CFCF34EA91B}">
      <dgm:prSet/>
      <dgm:spPr/>
      <dgm:t>
        <a:bodyPr/>
        <a:lstStyle/>
        <a:p>
          <a:endParaRPr lang="en-US"/>
        </a:p>
      </dgm:t>
    </dgm:pt>
    <dgm:pt modelId="{46AA6FC2-94ED-4C24-93E5-9350E299FB05}" type="sibTrans" cxnId="{0D02F12C-131C-4995-AF67-5CFCF34EA91B}">
      <dgm:prSet/>
      <dgm:spPr/>
      <dgm:t>
        <a:bodyPr/>
        <a:lstStyle/>
        <a:p>
          <a:endParaRPr lang="en-US"/>
        </a:p>
      </dgm:t>
    </dgm:pt>
    <dgm:pt modelId="{362B3950-6947-47F1-B328-933BC2E674DA}">
      <dgm:prSet phldrT="[Text]"/>
      <dgm:spPr/>
      <dgm:t>
        <a:bodyPr/>
        <a:lstStyle/>
        <a:p>
          <a:r>
            <a:rPr lang="en-US" dirty="0"/>
            <a:t>Vertipaq Analyzer</a:t>
          </a:r>
        </a:p>
      </dgm:t>
    </dgm:pt>
    <dgm:pt modelId="{45A90FEC-6F37-48BB-8856-A8C2D45AE015}" type="parTrans" cxnId="{47867C50-A6FB-4B5F-8868-97DFBC55B694}">
      <dgm:prSet/>
      <dgm:spPr/>
      <dgm:t>
        <a:bodyPr/>
        <a:lstStyle/>
        <a:p>
          <a:endParaRPr lang="en-US"/>
        </a:p>
      </dgm:t>
    </dgm:pt>
    <dgm:pt modelId="{6B85067A-5A80-4057-83BA-953A36C74977}" type="sibTrans" cxnId="{47867C50-A6FB-4B5F-8868-97DFBC55B694}">
      <dgm:prSet/>
      <dgm:spPr/>
      <dgm:t>
        <a:bodyPr/>
        <a:lstStyle/>
        <a:p>
          <a:endParaRPr lang="en-US"/>
        </a:p>
      </dgm:t>
    </dgm:pt>
    <dgm:pt modelId="{FD55B475-F8AF-4CBD-A21C-104C85CDFDEE}">
      <dgm:prSet phldrT="[Text]"/>
      <dgm:spPr/>
      <dgm:t>
        <a:bodyPr/>
        <a:lstStyle/>
        <a:p>
          <a:r>
            <a:rPr lang="en-US" dirty="0"/>
            <a:t>Best Practice Analyzer</a:t>
          </a:r>
        </a:p>
      </dgm:t>
    </dgm:pt>
    <dgm:pt modelId="{4A69315C-587D-41A3-87E0-EFFAE1905D14}" type="parTrans" cxnId="{23C1D70E-FE6E-40E9-BEA5-A0CA4F90BACC}">
      <dgm:prSet/>
      <dgm:spPr/>
      <dgm:t>
        <a:bodyPr/>
        <a:lstStyle/>
        <a:p>
          <a:endParaRPr lang="en-US"/>
        </a:p>
      </dgm:t>
    </dgm:pt>
    <dgm:pt modelId="{777E18B5-48E2-4251-89E4-9AFC1C0C4069}" type="sibTrans" cxnId="{23C1D70E-FE6E-40E9-BEA5-A0CA4F90BACC}">
      <dgm:prSet/>
      <dgm:spPr/>
      <dgm:t>
        <a:bodyPr/>
        <a:lstStyle/>
        <a:p>
          <a:endParaRPr lang="en-US"/>
        </a:p>
      </dgm:t>
    </dgm:pt>
    <dgm:pt modelId="{B8DFD30D-57ED-4E4D-A823-AAD08C35AF1F}">
      <dgm:prSet phldrT="[Text]"/>
      <dgm:spPr/>
      <dgm:t>
        <a:bodyPr/>
        <a:lstStyle/>
        <a:p>
          <a:r>
            <a:rPr lang="en-US" dirty="0"/>
            <a:t>Performance Analyzer</a:t>
          </a:r>
        </a:p>
      </dgm:t>
    </dgm:pt>
    <dgm:pt modelId="{F5D551CD-DCC0-477C-BE65-3BEB0AB40F1F}" type="parTrans" cxnId="{F473EAC4-379D-4BF0-B8D3-1E274D79442D}">
      <dgm:prSet/>
      <dgm:spPr/>
      <dgm:t>
        <a:bodyPr/>
        <a:lstStyle/>
        <a:p>
          <a:endParaRPr lang="en-US"/>
        </a:p>
      </dgm:t>
    </dgm:pt>
    <dgm:pt modelId="{8CA90F0A-8DF4-4376-B8D8-BAE0EB2AFD94}" type="sibTrans" cxnId="{F473EAC4-379D-4BF0-B8D3-1E274D79442D}">
      <dgm:prSet/>
      <dgm:spPr/>
      <dgm:t>
        <a:bodyPr/>
        <a:lstStyle/>
        <a:p>
          <a:endParaRPr lang="en-US"/>
        </a:p>
      </dgm:t>
    </dgm:pt>
    <dgm:pt modelId="{DC8AD2A4-3E46-4A57-9929-90959B8054E4}">
      <dgm:prSet phldrT="[Text]"/>
      <dgm:spPr/>
      <dgm:t>
        <a:bodyPr/>
        <a:lstStyle/>
        <a:p>
          <a:r>
            <a:rPr lang="en-US" dirty="0"/>
            <a:t>Query Plans</a:t>
          </a:r>
        </a:p>
      </dgm:t>
    </dgm:pt>
    <dgm:pt modelId="{557CC111-CFD8-449A-B85E-143ACAD5A288}" type="parTrans" cxnId="{94DD4F98-CFDC-4FD2-B86A-A70BDA42764A}">
      <dgm:prSet/>
      <dgm:spPr/>
      <dgm:t>
        <a:bodyPr/>
        <a:lstStyle/>
        <a:p>
          <a:endParaRPr lang="en-US"/>
        </a:p>
      </dgm:t>
    </dgm:pt>
    <dgm:pt modelId="{42EDB3B0-186F-4357-9709-C2E732CD6B18}" type="sibTrans" cxnId="{94DD4F98-CFDC-4FD2-B86A-A70BDA42764A}">
      <dgm:prSet/>
      <dgm:spPr/>
      <dgm:t>
        <a:bodyPr/>
        <a:lstStyle/>
        <a:p>
          <a:endParaRPr lang="en-US"/>
        </a:p>
      </dgm:t>
    </dgm:pt>
    <dgm:pt modelId="{F305CB3B-6CB5-40ED-B16F-018C52942595}">
      <dgm:prSet phldrT="[Text]"/>
      <dgm:spPr/>
      <dgm:t>
        <a:bodyPr/>
        <a:lstStyle/>
        <a:p>
          <a:r>
            <a:rPr lang="en-US" dirty="0"/>
            <a:t>Reports</a:t>
          </a:r>
        </a:p>
      </dgm:t>
    </dgm:pt>
    <dgm:pt modelId="{6BB76F4B-FCB4-4A44-A1B8-35CD4A33FD86}" type="parTrans" cxnId="{1BA6BAAD-8640-46B4-BFEA-3D55487131D9}">
      <dgm:prSet/>
      <dgm:spPr/>
      <dgm:t>
        <a:bodyPr/>
        <a:lstStyle/>
        <a:p>
          <a:endParaRPr lang="en-US"/>
        </a:p>
      </dgm:t>
    </dgm:pt>
    <dgm:pt modelId="{AC05ACF0-8D5F-47CA-8DC2-61B07B852E33}" type="sibTrans" cxnId="{1BA6BAAD-8640-46B4-BFEA-3D55487131D9}">
      <dgm:prSet/>
      <dgm:spPr/>
      <dgm:t>
        <a:bodyPr/>
        <a:lstStyle/>
        <a:p>
          <a:endParaRPr lang="en-US"/>
        </a:p>
      </dgm:t>
    </dgm:pt>
    <dgm:pt modelId="{07992EB5-4045-4869-A726-076BADB1819A}">
      <dgm:prSet phldrT="[Text]"/>
      <dgm:spPr/>
      <dgm:t>
        <a:bodyPr/>
        <a:lstStyle/>
        <a:p>
          <a:r>
            <a:rPr lang="en-US" dirty="0"/>
            <a:t>Prepare Themes</a:t>
          </a:r>
        </a:p>
      </dgm:t>
    </dgm:pt>
    <dgm:pt modelId="{F3022592-2985-4070-8EBE-C2460C0CE79A}" type="parTrans" cxnId="{FB91FABA-D33A-4904-BF16-F37AEB02BF8A}">
      <dgm:prSet/>
      <dgm:spPr/>
      <dgm:t>
        <a:bodyPr/>
        <a:lstStyle/>
        <a:p>
          <a:endParaRPr lang="en-US"/>
        </a:p>
      </dgm:t>
    </dgm:pt>
    <dgm:pt modelId="{2604062B-9104-4237-857D-1039CCF6DE7B}" type="sibTrans" cxnId="{FB91FABA-D33A-4904-BF16-F37AEB02BF8A}">
      <dgm:prSet/>
      <dgm:spPr/>
      <dgm:t>
        <a:bodyPr/>
        <a:lstStyle/>
        <a:p>
          <a:endParaRPr lang="en-US"/>
        </a:p>
      </dgm:t>
    </dgm:pt>
    <dgm:pt modelId="{5FBA4CD1-6568-421C-9008-3C7F75F77F6C}">
      <dgm:prSet phldrT="[Text]"/>
      <dgm:spPr/>
      <dgm:t>
        <a:bodyPr/>
        <a:lstStyle/>
        <a:p>
          <a:r>
            <a:rPr lang="en-US" dirty="0"/>
            <a:t>Prepare Templates</a:t>
          </a:r>
        </a:p>
      </dgm:t>
    </dgm:pt>
    <dgm:pt modelId="{BB28B7A8-D1D6-4ED4-8795-48928828E223}" type="parTrans" cxnId="{FBBF5EA3-5BA1-44C1-B1EE-2F70431F18AE}">
      <dgm:prSet/>
      <dgm:spPr/>
      <dgm:t>
        <a:bodyPr/>
        <a:lstStyle/>
        <a:p>
          <a:endParaRPr lang="en-US"/>
        </a:p>
      </dgm:t>
    </dgm:pt>
    <dgm:pt modelId="{C9EEA4D8-3E80-4B44-B31D-1BBCD9962599}" type="sibTrans" cxnId="{FBBF5EA3-5BA1-44C1-B1EE-2F70431F18AE}">
      <dgm:prSet/>
      <dgm:spPr/>
      <dgm:t>
        <a:bodyPr/>
        <a:lstStyle/>
        <a:p>
          <a:endParaRPr lang="en-US"/>
        </a:p>
      </dgm:t>
    </dgm:pt>
    <dgm:pt modelId="{03A79A5E-947D-46F3-B3DC-48FB503BE228}">
      <dgm:prSet phldrT="[Text]"/>
      <dgm:spPr/>
      <dgm:t>
        <a:bodyPr/>
        <a:lstStyle/>
        <a:p>
          <a:r>
            <a:rPr lang="en-US" dirty="0"/>
            <a:t>Avoid Large Data Exports</a:t>
          </a:r>
        </a:p>
      </dgm:t>
    </dgm:pt>
    <dgm:pt modelId="{1621EE3A-DA88-4C4F-880D-45C1772D8253}" type="parTrans" cxnId="{4D4C5408-6443-4D51-8442-30989F5764A4}">
      <dgm:prSet/>
      <dgm:spPr/>
      <dgm:t>
        <a:bodyPr/>
        <a:lstStyle/>
        <a:p>
          <a:endParaRPr lang="en-US"/>
        </a:p>
      </dgm:t>
    </dgm:pt>
    <dgm:pt modelId="{A8A18E11-F764-484A-858D-B6AD283B7BD4}" type="sibTrans" cxnId="{4D4C5408-6443-4D51-8442-30989F5764A4}">
      <dgm:prSet/>
      <dgm:spPr/>
      <dgm:t>
        <a:bodyPr/>
        <a:lstStyle/>
        <a:p>
          <a:endParaRPr lang="en-US"/>
        </a:p>
      </dgm:t>
    </dgm:pt>
    <dgm:pt modelId="{2ABB21B8-2FB4-412E-AD95-471151E562B4}">
      <dgm:prSet phldrT="[Text]"/>
      <dgm:spPr/>
      <dgm:t>
        <a:bodyPr/>
        <a:lstStyle/>
        <a:p>
          <a:r>
            <a:rPr lang="en-US" dirty="0"/>
            <a:t>Model Refresh</a:t>
          </a:r>
        </a:p>
      </dgm:t>
    </dgm:pt>
    <dgm:pt modelId="{FF3FC507-00AD-4B8A-8438-30CB80C52DBA}" type="parTrans" cxnId="{2E641C39-B880-469E-8877-4BF9F7D6F0D4}">
      <dgm:prSet/>
      <dgm:spPr/>
      <dgm:t>
        <a:bodyPr/>
        <a:lstStyle/>
        <a:p>
          <a:endParaRPr lang="en-US"/>
        </a:p>
      </dgm:t>
    </dgm:pt>
    <dgm:pt modelId="{A8FE23BF-3CB4-4B5F-933F-0B74FCF89B1F}" type="sibTrans" cxnId="{2E641C39-B880-469E-8877-4BF9F7D6F0D4}">
      <dgm:prSet/>
      <dgm:spPr/>
      <dgm:t>
        <a:bodyPr/>
        <a:lstStyle/>
        <a:p>
          <a:endParaRPr lang="en-US"/>
        </a:p>
      </dgm:t>
    </dgm:pt>
    <dgm:pt modelId="{600C6ABB-589C-4161-8AE2-5FFA6BB20555}">
      <dgm:prSet phldrT="[Text]"/>
      <dgm:spPr/>
      <dgm:t>
        <a:bodyPr/>
        <a:lstStyle/>
        <a:p>
          <a:r>
            <a:rPr lang="en-US" dirty="0"/>
            <a:t>Trigger Smart Model Refresh (Reframing)</a:t>
          </a:r>
        </a:p>
      </dgm:t>
    </dgm:pt>
    <dgm:pt modelId="{A9E2AAFD-CF37-48D6-81CA-A25E51D813E4}" type="parTrans" cxnId="{6B592654-DDE7-420E-AE9D-26CF0CAF0DFE}">
      <dgm:prSet/>
      <dgm:spPr/>
      <dgm:t>
        <a:bodyPr/>
        <a:lstStyle/>
        <a:p>
          <a:endParaRPr lang="en-US"/>
        </a:p>
      </dgm:t>
    </dgm:pt>
    <dgm:pt modelId="{1267DC43-3952-4974-BC19-BC9290625F5B}" type="sibTrans" cxnId="{6B592654-DDE7-420E-AE9D-26CF0CAF0DFE}">
      <dgm:prSet/>
      <dgm:spPr/>
      <dgm:t>
        <a:bodyPr/>
        <a:lstStyle/>
        <a:p>
          <a:endParaRPr lang="en-US"/>
        </a:p>
      </dgm:t>
    </dgm:pt>
    <dgm:pt modelId="{138C4AC5-3862-4BC4-9E1F-5DCA54064C40}">
      <dgm:prSet phldrT="[Text]"/>
      <dgm:spPr/>
      <dgm:t>
        <a:bodyPr/>
        <a:lstStyle/>
        <a:p>
          <a:r>
            <a:rPr lang="en-US" dirty="0"/>
            <a:t>Send Notification</a:t>
          </a:r>
        </a:p>
      </dgm:t>
    </dgm:pt>
    <dgm:pt modelId="{F79F98D9-5A73-424C-86B6-20E8AE82A5F0}" type="parTrans" cxnId="{8009E990-56F0-4830-A611-1019A150EC9E}">
      <dgm:prSet/>
      <dgm:spPr/>
      <dgm:t>
        <a:bodyPr/>
        <a:lstStyle/>
        <a:p>
          <a:endParaRPr lang="en-US"/>
        </a:p>
      </dgm:t>
    </dgm:pt>
    <dgm:pt modelId="{A97FF843-7E98-4726-8F02-E2956685CA25}" type="sibTrans" cxnId="{8009E990-56F0-4830-A611-1019A150EC9E}">
      <dgm:prSet/>
      <dgm:spPr/>
      <dgm:t>
        <a:bodyPr/>
        <a:lstStyle/>
        <a:p>
          <a:endParaRPr lang="en-US"/>
        </a:p>
      </dgm:t>
    </dgm:pt>
    <dgm:pt modelId="{9B5917D1-83A9-4ABA-889F-AAF85614F4AE}">
      <dgm:prSet phldrT="[Text]"/>
      <dgm:spPr/>
      <dgm:t>
        <a:bodyPr/>
        <a:lstStyle/>
        <a:p>
          <a:r>
            <a:rPr lang="en-US">
              <a:latin typeface="+mn-lt"/>
              <a:ea typeface="+mn-ea"/>
              <a:cs typeface="+mn-cs"/>
            </a:rPr>
            <a:t>Bronze Layer</a:t>
          </a:r>
          <a:endParaRPr lang="en-US" dirty="0"/>
        </a:p>
      </dgm:t>
    </dgm:pt>
    <dgm:pt modelId="{0407B631-D848-458F-8300-1E234E5FD7DD}" type="parTrans" cxnId="{98D35885-B372-468F-908F-DA06909D556E}">
      <dgm:prSet/>
      <dgm:spPr/>
      <dgm:t>
        <a:bodyPr/>
        <a:lstStyle/>
        <a:p>
          <a:endParaRPr lang="en-US"/>
        </a:p>
      </dgm:t>
    </dgm:pt>
    <dgm:pt modelId="{465D2AE8-88AF-4880-A076-3FEF35971B50}" type="sibTrans" cxnId="{98D35885-B372-468F-908F-DA06909D556E}">
      <dgm:prSet/>
      <dgm:spPr/>
      <dgm:t>
        <a:bodyPr/>
        <a:lstStyle/>
        <a:p>
          <a:endParaRPr lang="en-US"/>
        </a:p>
      </dgm:t>
    </dgm:pt>
    <dgm:pt modelId="{15AFF816-C767-446E-8868-2533E5438D0A}">
      <dgm:prSet phldrT="[Text]"/>
      <dgm:spPr/>
      <dgm:t>
        <a:bodyPr/>
        <a:lstStyle/>
        <a:p>
          <a:r>
            <a:rPr lang="en-US" dirty="0"/>
            <a:t>Load Data into LH/WH</a:t>
          </a:r>
        </a:p>
      </dgm:t>
    </dgm:pt>
    <dgm:pt modelId="{D9163C73-C86B-4C93-A6C2-7950438A39E3}" type="parTrans" cxnId="{BF03C7B5-14CB-4CFC-B1DF-ECE531FCE15D}">
      <dgm:prSet/>
      <dgm:spPr/>
      <dgm:t>
        <a:bodyPr/>
        <a:lstStyle/>
        <a:p>
          <a:endParaRPr lang="en-US"/>
        </a:p>
      </dgm:t>
    </dgm:pt>
    <dgm:pt modelId="{70C6912F-0807-45CB-AFE2-76FC0711FEB1}" type="sibTrans" cxnId="{BF03C7B5-14CB-4CFC-B1DF-ECE531FCE15D}">
      <dgm:prSet/>
      <dgm:spPr/>
      <dgm:t>
        <a:bodyPr/>
        <a:lstStyle/>
        <a:p>
          <a:endParaRPr lang="en-US"/>
        </a:p>
      </dgm:t>
    </dgm:pt>
    <dgm:pt modelId="{E3B452A4-E7BF-421C-8EDD-FD766893EF94}">
      <dgm:prSet/>
      <dgm:spPr/>
      <dgm:t>
        <a:bodyPr/>
        <a:lstStyle/>
        <a:p>
          <a:r>
            <a:rPr lang="en-US" dirty="0">
              <a:latin typeface="+mn-lt"/>
              <a:ea typeface="+mn-ea"/>
              <a:cs typeface="+mn-cs"/>
            </a:rPr>
            <a:t>Bring Data in Original Format</a:t>
          </a:r>
        </a:p>
      </dgm:t>
    </dgm:pt>
    <dgm:pt modelId="{F95C1E60-AEDC-4F81-924A-2E1C1D5DE96D}" type="parTrans" cxnId="{EF33AB7E-0822-4AD0-A69B-D0E3286711C6}">
      <dgm:prSet/>
      <dgm:spPr/>
      <dgm:t>
        <a:bodyPr/>
        <a:lstStyle/>
        <a:p>
          <a:endParaRPr lang="en-US"/>
        </a:p>
      </dgm:t>
    </dgm:pt>
    <dgm:pt modelId="{B77104AD-C66F-4156-90A0-69CD8E93129B}" type="sibTrans" cxnId="{EF33AB7E-0822-4AD0-A69B-D0E3286711C6}">
      <dgm:prSet/>
      <dgm:spPr/>
      <dgm:t>
        <a:bodyPr/>
        <a:lstStyle/>
        <a:p>
          <a:endParaRPr lang="en-US"/>
        </a:p>
      </dgm:t>
    </dgm:pt>
    <dgm:pt modelId="{BD412ACF-1603-4803-B334-365B7D1796FF}">
      <dgm:prSet/>
      <dgm:spPr/>
      <dgm:t>
        <a:bodyPr/>
        <a:lstStyle/>
        <a:p>
          <a:r>
            <a:rPr lang="en-US">
              <a:latin typeface="+mn-lt"/>
              <a:ea typeface="+mn-ea"/>
              <a:cs typeface="+mn-cs"/>
            </a:rPr>
            <a:t>Append Data only</a:t>
          </a:r>
          <a:endParaRPr lang="en-US" dirty="0">
            <a:latin typeface="+mn-lt"/>
            <a:ea typeface="+mn-ea"/>
            <a:cs typeface="+mn-cs"/>
          </a:endParaRPr>
        </a:p>
      </dgm:t>
    </dgm:pt>
    <dgm:pt modelId="{F66C508B-B98E-461A-991B-6E1DB302230E}" type="parTrans" cxnId="{EA53832A-369A-4CE3-AB1E-CD1A6748C1EB}">
      <dgm:prSet/>
      <dgm:spPr/>
      <dgm:t>
        <a:bodyPr/>
        <a:lstStyle/>
        <a:p>
          <a:endParaRPr lang="en-US"/>
        </a:p>
      </dgm:t>
    </dgm:pt>
    <dgm:pt modelId="{5421B2A1-FC13-44E0-A3DC-11A78B4182A8}" type="sibTrans" cxnId="{EA53832A-369A-4CE3-AB1E-CD1A6748C1EB}">
      <dgm:prSet/>
      <dgm:spPr/>
      <dgm:t>
        <a:bodyPr/>
        <a:lstStyle/>
        <a:p>
          <a:endParaRPr lang="en-US"/>
        </a:p>
      </dgm:t>
    </dgm:pt>
    <dgm:pt modelId="{48459FBE-E5F6-441E-9B1F-447FF751650D}">
      <dgm:prSet/>
      <dgm:spPr/>
      <dgm:t>
        <a:bodyPr/>
        <a:lstStyle/>
        <a:p>
          <a:r>
            <a:rPr lang="en-US">
              <a:latin typeface="+mn-lt"/>
              <a:ea typeface="+mn-ea"/>
              <a:cs typeface="+mn-cs"/>
            </a:rPr>
            <a:t>Add metadata columns like Load Date and Load Id etc.</a:t>
          </a:r>
          <a:endParaRPr lang="en-US" dirty="0"/>
        </a:p>
      </dgm:t>
    </dgm:pt>
    <dgm:pt modelId="{38A3A185-9918-4A99-A258-CAEDDFCA8D1F}" type="parTrans" cxnId="{2887A641-72B9-41D4-B2C2-0B7E7040FDF1}">
      <dgm:prSet/>
      <dgm:spPr/>
      <dgm:t>
        <a:bodyPr/>
        <a:lstStyle/>
        <a:p>
          <a:endParaRPr lang="en-US"/>
        </a:p>
      </dgm:t>
    </dgm:pt>
    <dgm:pt modelId="{E3E5383A-5388-4B21-B60E-E883D589160B}" type="sibTrans" cxnId="{2887A641-72B9-41D4-B2C2-0B7E7040FDF1}">
      <dgm:prSet/>
      <dgm:spPr/>
      <dgm:t>
        <a:bodyPr/>
        <a:lstStyle/>
        <a:p>
          <a:endParaRPr lang="en-US"/>
        </a:p>
      </dgm:t>
    </dgm:pt>
    <dgm:pt modelId="{33FEC0D8-ACFB-4DD2-81C5-ACE2AAFC8CD0}">
      <dgm:prSet/>
      <dgm:spPr/>
      <dgm:t>
        <a:bodyPr/>
        <a:lstStyle/>
        <a:p>
          <a:r>
            <a:rPr lang="en-US">
              <a:latin typeface="+mn-lt"/>
              <a:ea typeface="+mn-ea"/>
              <a:cs typeface="+mn-cs"/>
            </a:rPr>
            <a:t>Silver Layer</a:t>
          </a:r>
          <a:endParaRPr lang="en-US" dirty="0"/>
        </a:p>
      </dgm:t>
    </dgm:pt>
    <dgm:pt modelId="{59429857-3279-4CAE-B650-5F35B2BACC5A}" type="parTrans" cxnId="{428FB340-2C79-475A-BE0A-A7880EE859E3}">
      <dgm:prSet/>
      <dgm:spPr/>
      <dgm:t>
        <a:bodyPr/>
        <a:lstStyle/>
        <a:p>
          <a:endParaRPr lang="en-US"/>
        </a:p>
      </dgm:t>
    </dgm:pt>
    <dgm:pt modelId="{0EDFEE95-9709-4D80-BC6C-81552A6C21A5}" type="sibTrans" cxnId="{428FB340-2C79-475A-BE0A-A7880EE859E3}">
      <dgm:prSet/>
      <dgm:spPr/>
      <dgm:t>
        <a:bodyPr/>
        <a:lstStyle/>
        <a:p>
          <a:endParaRPr lang="en-US"/>
        </a:p>
      </dgm:t>
    </dgm:pt>
    <dgm:pt modelId="{1BDC6A7A-6AC2-4B07-991F-BB32678E76BF}">
      <dgm:prSet/>
      <dgm:spPr/>
      <dgm:t>
        <a:bodyPr/>
        <a:lstStyle/>
        <a:p>
          <a:r>
            <a:rPr lang="en-US">
              <a:latin typeface="+mn-lt"/>
              <a:ea typeface="+mn-ea"/>
              <a:cs typeface="+mn-cs"/>
            </a:rPr>
            <a:t>Data Cleansing</a:t>
          </a:r>
          <a:endParaRPr lang="en-US" dirty="0">
            <a:latin typeface="+mn-lt"/>
            <a:ea typeface="+mn-ea"/>
            <a:cs typeface="+mn-cs"/>
          </a:endParaRPr>
        </a:p>
      </dgm:t>
    </dgm:pt>
    <dgm:pt modelId="{F329CD94-973E-4BA7-9A68-A992EDA2C2E4}" type="parTrans" cxnId="{F298F53C-2F3E-4E7E-AC9C-AFA42359A34B}">
      <dgm:prSet/>
      <dgm:spPr/>
      <dgm:t>
        <a:bodyPr/>
        <a:lstStyle/>
        <a:p>
          <a:endParaRPr lang="en-US"/>
        </a:p>
      </dgm:t>
    </dgm:pt>
    <dgm:pt modelId="{7EF03837-E539-4382-A14A-76D02C41ACDA}" type="sibTrans" cxnId="{F298F53C-2F3E-4E7E-AC9C-AFA42359A34B}">
      <dgm:prSet/>
      <dgm:spPr/>
      <dgm:t>
        <a:bodyPr/>
        <a:lstStyle/>
        <a:p>
          <a:endParaRPr lang="en-US"/>
        </a:p>
      </dgm:t>
    </dgm:pt>
    <dgm:pt modelId="{B75A13E1-404B-457B-9C6F-96471936E90C}">
      <dgm:prSet/>
      <dgm:spPr/>
      <dgm:t>
        <a:bodyPr/>
        <a:lstStyle/>
        <a:p>
          <a:r>
            <a:rPr lang="en-US">
              <a:latin typeface="+mn-lt"/>
              <a:ea typeface="+mn-ea"/>
              <a:cs typeface="+mn-cs"/>
            </a:rPr>
            <a:t>Data Standardization</a:t>
          </a:r>
          <a:endParaRPr lang="en-US" dirty="0">
            <a:latin typeface="+mn-lt"/>
            <a:ea typeface="+mn-ea"/>
            <a:cs typeface="+mn-cs"/>
          </a:endParaRPr>
        </a:p>
      </dgm:t>
    </dgm:pt>
    <dgm:pt modelId="{08290F71-6745-4DE9-8228-E7BB0BF6B902}" type="parTrans" cxnId="{6CA8CDF1-C8F7-4413-AFDA-F4606DC50E15}">
      <dgm:prSet/>
      <dgm:spPr/>
      <dgm:t>
        <a:bodyPr/>
        <a:lstStyle/>
        <a:p>
          <a:endParaRPr lang="en-US"/>
        </a:p>
      </dgm:t>
    </dgm:pt>
    <dgm:pt modelId="{76E7AEC7-8B59-4AE7-BB1B-5D727CA1201D}" type="sibTrans" cxnId="{6CA8CDF1-C8F7-4413-AFDA-F4606DC50E15}">
      <dgm:prSet/>
      <dgm:spPr/>
      <dgm:t>
        <a:bodyPr/>
        <a:lstStyle/>
        <a:p>
          <a:endParaRPr lang="en-US"/>
        </a:p>
      </dgm:t>
    </dgm:pt>
    <dgm:pt modelId="{04AA19CE-617A-45B6-AF95-53E9E74B5DDB}">
      <dgm:prSet/>
      <dgm:spPr/>
      <dgm:t>
        <a:bodyPr/>
        <a:lstStyle/>
        <a:p>
          <a:r>
            <a:rPr lang="en-US" dirty="0">
              <a:latin typeface="+mn-lt"/>
              <a:ea typeface="+mn-ea"/>
              <a:cs typeface="+mn-cs"/>
            </a:rPr>
            <a:t>Add Surrogate Keys</a:t>
          </a:r>
        </a:p>
      </dgm:t>
    </dgm:pt>
    <dgm:pt modelId="{6C1F6BEA-7362-4871-B4FA-462280DB437A}" type="parTrans" cxnId="{F96B6A8D-B96B-4D0C-9586-7905D6C94597}">
      <dgm:prSet/>
      <dgm:spPr/>
      <dgm:t>
        <a:bodyPr/>
        <a:lstStyle/>
        <a:p>
          <a:endParaRPr lang="en-US"/>
        </a:p>
      </dgm:t>
    </dgm:pt>
    <dgm:pt modelId="{1EAF75B3-CCC1-4BC3-9E84-8EDE882B4C93}" type="sibTrans" cxnId="{F96B6A8D-B96B-4D0C-9586-7905D6C94597}">
      <dgm:prSet/>
      <dgm:spPr/>
      <dgm:t>
        <a:bodyPr/>
        <a:lstStyle/>
        <a:p>
          <a:endParaRPr lang="en-US"/>
        </a:p>
      </dgm:t>
    </dgm:pt>
    <dgm:pt modelId="{50758630-C3BC-4E14-8DD3-D72206380845}">
      <dgm:prSet/>
      <dgm:spPr/>
      <dgm:t>
        <a:bodyPr/>
        <a:lstStyle/>
        <a:p>
          <a:r>
            <a:rPr lang="en-US" dirty="0">
              <a:latin typeface="+mn-lt"/>
              <a:ea typeface="+mn-ea"/>
              <a:cs typeface="+mn-cs"/>
            </a:rPr>
            <a:t>Implement SCD if any</a:t>
          </a:r>
          <a:endParaRPr lang="en-US" dirty="0"/>
        </a:p>
      </dgm:t>
    </dgm:pt>
    <dgm:pt modelId="{D42DE620-CCDD-402A-9C89-5C20270E1D2F}" type="parTrans" cxnId="{19861387-9CAF-4B58-BF2D-6501F39F0DC7}">
      <dgm:prSet/>
      <dgm:spPr/>
      <dgm:t>
        <a:bodyPr/>
        <a:lstStyle/>
        <a:p>
          <a:endParaRPr lang="en-US"/>
        </a:p>
      </dgm:t>
    </dgm:pt>
    <dgm:pt modelId="{902D3B24-5169-410E-9EF4-9B3F723D837C}" type="sibTrans" cxnId="{19861387-9CAF-4B58-BF2D-6501F39F0DC7}">
      <dgm:prSet/>
      <dgm:spPr/>
      <dgm:t>
        <a:bodyPr/>
        <a:lstStyle/>
        <a:p>
          <a:endParaRPr lang="en-US"/>
        </a:p>
      </dgm:t>
    </dgm:pt>
    <dgm:pt modelId="{5DCF59AA-F07B-4550-83C0-A3AEF830FA0B}">
      <dgm:prSet/>
      <dgm:spPr/>
      <dgm:t>
        <a:bodyPr/>
        <a:lstStyle/>
        <a:p>
          <a:r>
            <a:rPr lang="en-US">
              <a:latin typeface="+mn-lt"/>
              <a:ea typeface="+mn-ea"/>
              <a:cs typeface="+mn-cs"/>
            </a:rPr>
            <a:t>Gold Layer</a:t>
          </a:r>
          <a:endParaRPr lang="en-US" dirty="0"/>
        </a:p>
      </dgm:t>
    </dgm:pt>
    <dgm:pt modelId="{A9FBA66F-9DA0-4704-993E-9D763575A719}" type="parTrans" cxnId="{E39B0396-CAC4-473D-B413-C9642068A0D8}">
      <dgm:prSet/>
      <dgm:spPr/>
      <dgm:t>
        <a:bodyPr/>
        <a:lstStyle/>
        <a:p>
          <a:endParaRPr lang="en-US"/>
        </a:p>
      </dgm:t>
    </dgm:pt>
    <dgm:pt modelId="{01E6606F-95A4-4108-B4B7-8E46C42D22FE}" type="sibTrans" cxnId="{E39B0396-CAC4-473D-B413-C9642068A0D8}">
      <dgm:prSet/>
      <dgm:spPr/>
      <dgm:t>
        <a:bodyPr/>
        <a:lstStyle/>
        <a:p>
          <a:endParaRPr lang="en-US"/>
        </a:p>
      </dgm:t>
    </dgm:pt>
    <dgm:pt modelId="{477CD085-1E30-494D-AA1D-F78238B53B25}">
      <dgm:prSet/>
      <dgm:spPr/>
      <dgm:t>
        <a:bodyPr/>
        <a:lstStyle/>
        <a:p>
          <a:r>
            <a:rPr lang="en-US" dirty="0">
              <a:latin typeface="+mn-lt"/>
              <a:ea typeface="+mn-ea"/>
              <a:cs typeface="+mn-cs"/>
            </a:rPr>
            <a:t>Implement Star Schema</a:t>
          </a:r>
        </a:p>
      </dgm:t>
    </dgm:pt>
    <dgm:pt modelId="{76EDF494-E54A-46DE-AA47-6C7ED7CE765E}" type="parTrans" cxnId="{55113C01-1DC1-4A7A-AEEC-A45E2F5D2167}">
      <dgm:prSet/>
      <dgm:spPr/>
      <dgm:t>
        <a:bodyPr/>
        <a:lstStyle/>
        <a:p>
          <a:endParaRPr lang="en-US"/>
        </a:p>
      </dgm:t>
    </dgm:pt>
    <dgm:pt modelId="{C8DE9756-492C-4D4C-B918-45A7B1384F36}" type="sibTrans" cxnId="{55113C01-1DC1-4A7A-AEEC-A45E2F5D2167}">
      <dgm:prSet/>
      <dgm:spPr/>
      <dgm:t>
        <a:bodyPr/>
        <a:lstStyle/>
        <a:p>
          <a:endParaRPr lang="en-US"/>
        </a:p>
      </dgm:t>
    </dgm:pt>
    <dgm:pt modelId="{A1CA7337-82F1-441C-AEA5-8550F68D146B}">
      <dgm:prSet phldrT="[Text]"/>
      <dgm:spPr/>
      <dgm:t>
        <a:bodyPr/>
        <a:lstStyle/>
        <a:p>
          <a:r>
            <a:rPr lang="en-US" dirty="0"/>
            <a:t>Pre Warm Cache</a:t>
          </a:r>
        </a:p>
      </dgm:t>
    </dgm:pt>
    <dgm:pt modelId="{B616691D-82A9-4C4A-9ADA-C939DE3AD660}" type="parTrans" cxnId="{67D61271-536A-492B-9A83-266C20CF2095}">
      <dgm:prSet/>
      <dgm:spPr/>
      <dgm:t>
        <a:bodyPr/>
        <a:lstStyle/>
        <a:p>
          <a:endParaRPr lang="en-US"/>
        </a:p>
      </dgm:t>
    </dgm:pt>
    <dgm:pt modelId="{31B5290C-45C2-4A74-88DE-446C6020EAEE}" type="sibTrans" cxnId="{67D61271-536A-492B-9A83-266C20CF2095}">
      <dgm:prSet/>
      <dgm:spPr/>
      <dgm:t>
        <a:bodyPr/>
        <a:lstStyle/>
        <a:p>
          <a:endParaRPr lang="en-US"/>
        </a:p>
      </dgm:t>
    </dgm:pt>
    <dgm:pt modelId="{D66B78F5-5094-4609-BE5D-D29CEFCA6F3F}">
      <dgm:prSet/>
      <dgm:spPr/>
      <dgm:t>
        <a:bodyPr/>
        <a:lstStyle/>
        <a:p>
          <a:r>
            <a:rPr lang="en-US" dirty="0"/>
            <a:t>Apply Z-Order </a:t>
          </a:r>
          <a:r>
            <a:rPr lang="en-US"/>
            <a:t>&amp; V-Order</a:t>
          </a:r>
          <a:endParaRPr lang="en-US" dirty="0"/>
        </a:p>
      </dgm:t>
    </dgm:pt>
    <dgm:pt modelId="{497817F5-860B-4E62-A653-D21DA93DE368}" type="parTrans" cxnId="{802CBCA6-AAE8-44C4-B97B-E9841C5FCA91}">
      <dgm:prSet/>
      <dgm:spPr/>
      <dgm:t>
        <a:bodyPr/>
        <a:lstStyle/>
        <a:p>
          <a:endParaRPr lang="en-US"/>
        </a:p>
      </dgm:t>
    </dgm:pt>
    <dgm:pt modelId="{D8EF14A4-6BD0-49A6-B86E-F5D5F830F96E}" type="sibTrans" cxnId="{802CBCA6-AAE8-44C4-B97B-E9841C5FCA91}">
      <dgm:prSet/>
      <dgm:spPr/>
      <dgm:t>
        <a:bodyPr/>
        <a:lstStyle/>
        <a:p>
          <a:endParaRPr lang="en-US"/>
        </a:p>
      </dgm:t>
    </dgm:pt>
    <dgm:pt modelId="{0D2B6075-98E0-48C8-8A3B-6025839BC14C}">
      <dgm:prSet phldrT="[Text]"/>
      <dgm:spPr/>
      <dgm:t>
        <a:bodyPr/>
        <a:lstStyle/>
        <a:p>
          <a:r>
            <a:rPr lang="en-US" dirty="0"/>
            <a:t>Promote Analyze in Excel</a:t>
          </a:r>
        </a:p>
      </dgm:t>
    </dgm:pt>
    <dgm:pt modelId="{E9C64B26-F465-42EB-827A-9D245032F30D}" type="parTrans" cxnId="{4C39329B-57D8-4EFC-A9C2-A3CA91AC73A3}">
      <dgm:prSet/>
      <dgm:spPr/>
      <dgm:t>
        <a:bodyPr/>
        <a:lstStyle/>
        <a:p>
          <a:endParaRPr lang="en-US"/>
        </a:p>
      </dgm:t>
    </dgm:pt>
    <dgm:pt modelId="{683E46FF-E6D6-4F1F-ABB6-1F61A429FE77}" type="sibTrans" cxnId="{4C39329B-57D8-4EFC-A9C2-A3CA91AC73A3}">
      <dgm:prSet/>
      <dgm:spPr/>
      <dgm:t>
        <a:bodyPr/>
        <a:lstStyle/>
        <a:p>
          <a:endParaRPr lang="en-US"/>
        </a:p>
      </dgm:t>
    </dgm:pt>
    <dgm:pt modelId="{FDF807EE-1D3D-471A-8C5E-35E76EC58B50}">
      <dgm:prSet phldrT="[Text]"/>
      <dgm:spPr/>
      <dgm:t>
        <a:bodyPr/>
        <a:lstStyle/>
        <a:p>
          <a:r>
            <a:rPr lang="en-US" dirty="0"/>
            <a:t>Semantic Link/Labs</a:t>
          </a:r>
        </a:p>
      </dgm:t>
    </dgm:pt>
    <dgm:pt modelId="{E53D916F-A39D-4639-A253-09757CD7B043}" type="parTrans" cxnId="{21527AC9-8A99-46C7-931E-6FE8884E6A8D}">
      <dgm:prSet/>
      <dgm:spPr/>
      <dgm:t>
        <a:bodyPr/>
        <a:lstStyle/>
        <a:p>
          <a:endParaRPr lang="en-US"/>
        </a:p>
      </dgm:t>
    </dgm:pt>
    <dgm:pt modelId="{C75BBDDC-C88B-4247-BB17-DA00D5983DE0}" type="sibTrans" cxnId="{21527AC9-8A99-46C7-931E-6FE8884E6A8D}">
      <dgm:prSet/>
      <dgm:spPr/>
      <dgm:t>
        <a:bodyPr/>
        <a:lstStyle/>
        <a:p>
          <a:endParaRPr lang="en-US"/>
        </a:p>
      </dgm:t>
    </dgm:pt>
    <dgm:pt modelId="{F981CCAB-3A4E-4B52-8FF7-79098978DF02}">
      <dgm:prSet phldrT="[Text]"/>
      <dgm:spPr/>
      <dgm:t>
        <a:bodyPr/>
        <a:lstStyle/>
        <a:p>
          <a:r>
            <a:rPr lang="en-US" dirty="0"/>
            <a:t>Delta Analyzer</a:t>
          </a:r>
        </a:p>
      </dgm:t>
    </dgm:pt>
    <dgm:pt modelId="{C16DEF13-269E-4EE8-B299-9F40210C1F2A}" type="parTrans" cxnId="{E9170B0F-3D28-4470-B33B-025DB8C0EC01}">
      <dgm:prSet/>
      <dgm:spPr/>
      <dgm:t>
        <a:bodyPr/>
        <a:lstStyle/>
        <a:p>
          <a:endParaRPr lang="en-US"/>
        </a:p>
      </dgm:t>
    </dgm:pt>
    <dgm:pt modelId="{595BFF7F-1039-404F-9440-F13AA37AD0F7}" type="sibTrans" cxnId="{E9170B0F-3D28-4470-B33B-025DB8C0EC01}">
      <dgm:prSet/>
      <dgm:spPr/>
      <dgm:t>
        <a:bodyPr/>
        <a:lstStyle/>
        <a:p>
          <a:endParaRPr lang="en-US"/>
        </a:p>
      </dgm:t>
    </dgm:pt>
    <dgm:pt modelId="{CFB61F78-D23C-41FD-ACE9-FE37DAC815B1}">
      <dgm:prSet phldrT="[Text]"/>
      <dgm:spPr/>
      <dgm:t>
        <a:bodyPr/>
        <a:lstStyle/>
        <a:p>
          <a:r>
            <a:rPr lang="en-US" dirty="0"/>
            <a:t>Add Business friendly names, descriptions,  &amp; synonyms</a:t>
          </a:r>
        </a:p>
      </dgm:t>
    </dgm:pt>
    <dgm:pt modelId="{CB4E52A5-BFD2-4BC5-8F1C-1E3611D14EDC}" type="parTrans" cxnId="{C6E3DDD9-5243-463E-A630-13ED5BE69A4F}">
      <dgm:prSet/>
      <dgm:spPr/>
      <dgm:t>
        <a:bodyPr/>
        <a:lstStyle/>
        <a:p>
          <a:endParaRPr lang="en-US"/>
        </a:p>
      </dgm:t>
    </dgm:pt>
    <dgm:pt modelId="{492D483E-48DA-42D1-A085-504FE1B63275}" type="sibTrans" cxnId="{C6E3DDD9-5243-463E-A630-13ED5BE69A4F}">
      <dgm:prSet/>
      <dgm:spPr/>
      <dgm:t>
        <a:bodyPr/>
        <a:lstStyle/>
        <a:p>
          <a:endParaRPr lang="en-US"/>
        </a:p>
      </dgm:t>
    </dgm:pt>
    <dgm:pt modelId="{1A926D5E-B283-4C29-9850-3C920C8B735E}" type="pres">
      <dgm:prSet presAssocID="{C109A84F-DC7D-40C1-84A2-ED7103AC5CA8}" presName="theList" presStyleCnt="0">
        <dgm:presLayoutVars>
          <dgm:dir/>
          <dgm:animLvl val="lvl"/>
          <dgm:resizeHandles val="exact"/>
        </dgm:presLayoutVars>
      </dgm:prSet>
      <dgm:spPr/>
    </dgm:pt>
    <dgm:pt modelId="{7F6390BF-3140-491A-B5E0-57200904175B}" type="pres">
      <dgm:prSet presAssocID="{56746F37-63B3-4C9F-BBEA-8A5876246824}" presName="compNode" presStyleCnt="0"/>
      <dgm:spPr/>
    </dgm:pt>
    <dgm:pt modelId="{4872644E-1187-49EB-A5D0-6BC384FB52B1}" type="pres">
      <dgm:prSet presAssocID="{56746F37-63B3-4C9F-BBEA-8A5876246824}" presName="aNode" presStyleLbl="bgShp" presStyleIdx="0" presStyleCnt="6"/>
      <dgm:spPr/>
    </dgm:pt>
    <dgm:pt modelId="{04B29EC2-13E7-40B6-AE2E-B9892D1DE212}" type="pres">
      <dgm:prSet presAssocID="{56746F37-63B3-4C9F-BBEA-8A5876246824}" presName="textNode" presStyleLbl="bgShp" presStyleIdx="0" presStyleCnt="6"/>
      <dgm:spPr/>
    </dgm:pt>
    <dgm:pt modelId="{F2F03B2E-9293-4034-B554-316C6192882D}" type="pres">
      <dgm:prSet presAssocID="{56746F37-63B3-4C9F-BBEA-8A5876246824}" presName="compChildNode" presStyleCnt="0"/>
      <dgm:spPr/>
    </dgm:pt>
    <dgm:pt modelId="{9C0840B7-4DB5-4F73-BBBF-4A145B7F4198}" type="pres">
      <dgm:prSet presAssocID="{56746F37-63B3-4C9F-BBEA-8A5876246824}" presName="theInnerList" presStyleCnt="0"/>
      <dgm:spPr/>
    </dgm:pt>
    <dgm:pt modelId="{5FD11990-0C55-49CB-A599-F849F264AE99}" type="pres">
      <dgm:prSet presAssocID="{3F9E354D-3287-4EC3-B3D8-5D93DAC3F8EC}" presName="childNode" presStyleLbl="node1" presStyleIdx="0" presStyleCnt="26">
        <dgm:presLayoutVars>
          <dgm:bulletEnabled val="1"/>
        </dgm:presLayoutVars>
      </dgm:prSet>
      <dgm:spPr/>
    </dgm:pt>
    <dgm:pt modelId="{1F5FD487-93B2-4E0D-A407-C20F2CC1DA4A}" type="pres">
      <dgm:prSet presAssocID="{3F9E354D-3287-4EC3-B3D8-5D93DAC3F8EC}" presName="aSpace2" presStyleCnt="0"/>
      <dgm:spPr/>
    </dgm:pt>
    <dgm:pt modelId="{14A92F24-BC3E-4D13-BD11-C870FD9D0607}" type="pres">
      <dgm:prSet presAssocID="{C6A3D96C-C9D6-4D81-ABAF-A529066E191F}" presName="childNode" presStyleLbl="node1" presStyleIdx="1" presStyleCnt="26">
        <dgm:presLayoutVars>
          <dgm:bulletEnabled val="1"/>
        </dgm:presLayoutVars>
      </dgm:prSet>
      <dgm:spPr/>
    </dgm:pt>
    <dgm:pt modelId="{95852DA3-7701-4B10-8FD8-491AA05BD435}" type="pres">
      <dgm:prSet presAssocID="{C6A3D96C-C9D6-4D81-ABAF-A529066E191F}" presName="aSpace2" presStyleCnt="0"/>
      <dgm:spPr/>
    </dgm:pt>
    <dgm:pt modelId="{79805EB3-B4C3-4254-B41F-0A5781D16A4A}" type="pres">
      <dgm:prSet presAssocID="{861D0C12-D171-4737-93D7-A39BEED77B38}" presName="childNode" presStyleLbl="node1" presStyleIdx="2" presStyleCnt="26">
        <dgm:presLayoutVars>
          <dgm:bulletEnabled val="1"/>
        </dgm:presLayoutVars>
      </dgm:prSet>
      <dgm:spPr/>
    </dgm:pt>
    <dgm:pt modelId="{8CF3BF80-8D4E-46A1-8C5B-68F4779FB188}" type="pres">
      <dgm:prSet presAssocID="{861D0C12-D171-4737-93D7-A39BEED77B38}" presName="aSpace2" presStyleCnt="0"/>
      <dgm:spPr/>
    </dgm:pt>
    <dgm:pt modelId="{EDBBB4AF-E42E-4B1C-8D8D-D73BC21F588A}" type="pres">
      <dgm:prSet presAssocID="{2EA9BF31-F7AF-4483-A28F-AC63C98F5C48}" presName="childNode" presStyleLbl="node1" presStyleIdx="3" presStyleCnt="26">
        <dgm:presLayoutVars>
          <dgm:bulletEnabled val="1"/>
        </dgm:presLayoutVars>
      </dgm:prSet>
      <dgm:spPr/>
    </dgm:pt>
    <dgm:pt modelId="{9162C5AF-94D4-447A-857C-5331A6643231}" type="pres">
      <dgm:prSet presAssocID="{2EA9BF31-F7AF-4483-A28F-AC63C98F5C48}" presName="aSpace2" presStyleCnt="0"/>
      <dgm:spPr/>
    </dgm:pt>
    <dgm:pt modelId="{E98F077A-D071-4F9A-98BA-F3C505E4D9FA}" type="pres">
      <dgm:prSet presAssocID="{B349065F-23B8-426E-A999-33E3558A5B64}" presName="childNode" presStyleLbl="node1" presStyleIdx="4" presStyleCnt="26">
        <dgm:presLayoutVars>
          <dgm:bulletEnabled val="1"/>
        </dgm:presLayoutVars>
      </dgm:prSet>
      <dgm:spPr/>
    </dgm:pt>
    <dgm:pt modelId="{DA92CD87-4CBC-4E88-B5E1-0E4D25731BD9}" type="pres">
      <dgm:prSet presAssocID="{B349065F-23B8-426E-A999-33E3558A5B64}" presName="aSpace2" presStyleCnt="0"/>
      <dgm:spPr/>
    </dgm:pt>
    <dgm:pt modelId="{7575571D-AA3C-4AC0-902D-5D84B1671EB9}" type="pres">
      <dgm:prSet presAssocID="{3600C9C7-5EFD-4272-A6D4-6243B6F39848}" presName="childNode" presStyleLbl="node1" presStyleIdx="5" presStyleCnt="26">
        <dgm:presLayoutVars>
          <dgm:bulletEnabled val="1"/>
        </dgm:presLayoutVars>
      </dgm:prSet>
      <dgm:spPr/>
    </dgm:pt>
    <dgm:pt modelId="{2E8AB680-C6F8-48E0-B192-FF8D38CE0CAC}" type="pres">
      <dgm:prSet presAssocID="{56746F37-63B3-4C9F-BBEA-8A5876246824}" presName="aSpace" presStyleCnt="0"/>
      <dgm:spPr/>
    </dgm:pt>
    <dgm:pt modelId="{9BACBFA4-1FDA-426E-8A37-54FB9902FE30}" type="pres">
      <dgm:prSet presAssocID="{15AFF816-C767-446E-8868-2533E5438D0A}" presName="compNode" presStyleCnt="0"/>
      <dgm:spPr/>
    </dgm:pt>
    <dgm:pt modelId="{164F3C60-941B-4646-A0B0-89D983F51E7C}" type="pres">
      <dgm:prSet presAssocID="{15AFF816-C767-446E-8868-2533E5438D0A}" presName="aNode" presStyleLbl="bgShp" presStyleIdx="1" presStyleCnt="6"/>
      <dgm:spPr/>
    </dgm:pt>
    <dgm:pt modelId="{8BA0E13F-D06A-4EA2-998C-4E1751A7B6AB}" type="pres">
      <dgm:prSet presAssocID="{15AFF816-C767-446E-8868-2533E5438D0A}" presName="textNode" presStyleLbl="bgShp" presStyleIdx="1" presStyleCnt="6"/>
      <dgm:spPr/>
    </dgm:pt>
    <dgm:pt modelId="{3368B1B1-DFD1-4757-BF46-C3B1558B348A}" type="pres">
      <dgm:prSet presAssocID="{15AFF816-C767-446E-8868-2533E5438D0A}" presName="compChildNode" presStyleCnt="0"/>
      <dgm:spPr/>
    </dgm:pt>
    <dgm:pt modelId="{8C6E1E87-AD69-4C2D-B4D7-C4D4C53C5E08}" type="pres">
      <dgm:prSet presAssocID="{15AFF816-C767-446E-8868-2533E5438D0A}" presName="theInnerList" presStyleCnt="0"/>
      <dgm:spPr/>
    </dgm:pt>
    <dgm:pt modelId="{C3CECC0E-30D1-42A5-A04A-FCE5D77C92A2}" type="pres">
      <dgm:prSet presAssocID="{9B5917D1-83A9-4ABA-889F-AAF85614F4AE}" presName="childNode" presStyleLbl="node1" presStyleIdx="6" presStyleCnt="26">
        <dgm:presLayoutVars>
          <dgm:bulletEnabled val="1"/>
        </dgm:presLayoutVars>
      </dgm:prSet>
      <dgm:spPr/>
    </dgm:pt>
    <dgm:pt modelId="{5423800B-3915-4496-BC65-73D2DCC21140}" type="pres">
      <dgm:prSet presAssocID="{9B5917D1-83A9-4ABA-889F-AAF85614F4AE}" presName="aSpace2" presStyleCnt="0"/>
      <dgm:spPr/>
    </dgm:pt>
    <dgm:pt modelId="{7E783331-F197-45A3-8211-8C4B3459297D}" type="pres">
      <dgm:prSet presAssocID="{33FEC0D8-ACFB-4DD2-81C5-ACE2AAFC8CD0}" presName="childNode" presStyleLbl="node1" presStyleIdx="7" presStyleCnt="26">
        <dgm:presLayoutVars>
          <dgm:bulletEnabled val="1"/>
        </dgm:presLayoutVars>
      </dgm:prSet>
      <dgm:spPr/>
    </dgm:pt>
    <dgm:pt modelId="{6B87BEB7-D024-428F-A80C-53D7A86DBD99}" type="pres">
      <dgm:prSet presAssocID="{33FEC0D8-ACFB-4DD2-81C5-ACE2AAFC8CD0}" presName="aSpace2" presStyleCnt="0"/>
      <dgm:spPr/>
    </dgm:pt>
    <dgm:pt modelId="{2DF0D184-13A7-4767-AD97-49066A94BDA3}" type="pres">
      <dgm:prSet presAssocID="{5DCF59AA-F07B-4550-83C0-A3AEF830FA0B}" presName="childNode" presStyleLbl="node1" presStyleIdx="8" presStyleCnt="26">
        <dgm:presLayoutVars>
          <dgm:bulletEnabled val="1"/>
        </dgm:presLayoutVars>
      </dgm:prSet>
      <dgm:spPr/>
    </dgm:pt>
    <dgm:pt modelId="{5B401CC8-C7D6-4CC4-841C-559BC64AAB83}" type="pres">
      <dgm:prSet presAssocID="{15AFF816-C767-446E-8868-2533E5438D0A}" presName="aSpace" presStyleCnt="0"/>
      <dgm:spPr/>
    </dgm:pt>
    <dgm:pt modelId="{DB277788-C223-4EFD-A53E-E3D42949680E}" type="pres">
      <dgm:prSet presAssocID="{4F5B541C-275F-498D-A1BF-E38720990586}" presName="compNode" presStyleCnt="0"/>
      <dgm:spPr/>
    </dgm:pt>
    <dgm:pt modelId="{05587A73-1D4A-490F-9FFB-7E0ED5369050}" type="pres">
      <dgm:prSet presAssocID="{4F5B541C-275F-498D-A1BF-E38720990586}" presName="aNode" presStyleLbl="bgShp" presStyleIdx="2" presStyleCnt="6"/>
      <dgm:spPr/>
    </dgm:pt>
    <dgm:pt modelId="{84263B6C-60F8-47B5-80CE-8A20BF93D7B7}" type="pres">
      <dgm:prSet presAssocID="{4F5B541C-275F-498D-A1BF-E38720990586}" presName="textNode" presStyleLbl="bgShp" presStyleIdx="2" presStyleCnt="6"/>
      <dgm:spPr/>
    </dgm:pt>
    <dgm:pt modelId="{458B7E80-B5BB-4A24-87B9-AB32D6DC3F4E}" type="pres">
      <dgm:prSet presAssocID="{4F5B541C-275F-498D-A1BF-E38720990586}" presName="compChildNode" presStyleCnt="0"/>
      <dgm:spPr/>
    </dgm:pt>
    <dgm:pt modelId="{72F82D68-3B15-496C-B6A9-BC3DEEA9248A}" type="pres">
      <dgm:prSet presAssocID="{4F5B541C-275F-498D-A1BF-E38720990586}" presName="theInnerList" presStyleCnt="0"/>
      <dgm:spPr/>
    </dgm:pt>
    <dgm:pt modelId="{F5E04504-5575-4068-B7B3-815F2CA22591}" type="pres">
      <dgm:prSet presAssocID="{E2B7140F-AFC9-4C5E-99E8-8D096F1C6A7B}" presName="childNode" presStyleLbl="node1" presStyleIdx="9" presStyleCnt="26">
        <dgm:presLayoutVars>
          <dgm:bulletEnabled val="1"/>
        </dgm:presLayoutVars>
      </dgm:prSet>
      <dgm:spPr/>
    </dgm:pt>
    <dgm:pt modelId="{1C2ED518-3F38-4768-BEE6-431B2A7CB310}" type="pres">
      <dgm:prSet presAssocID="{E2B7140F-AFC9-4C5E-99E8-8D096F1C6A7B}" presName="aSpace2" presStyleCnt="0"/>
      <dgm:spPr/>
    </dgm:pt>
    <dgm:pt modelId="{22D4155E-6F67-40B0-88DA-40F0DF51E723}" type="pres">
      <dgm:prSet presAssocID="{0B658FDD-6DE3-4767-ACAC-F2A8D23AC2A7}" presName="childNode" presStyleLbl="node1" presStyleIdx="10" presStyleCnt="26">
        <dgm:presLayoutVars>
          <dgm:bulletEnabled val="1"/>
        </dgm:presLayoutVars>
      </dgm:prSet>
      <dgm:spPr/>
    </dgm:pt>
    <dgm:pt modelId="{BED5FD4E-C2E9-44BC-840B-90334AD8D698}" type="pres">
      <dgm:prSet presAssocID="{0B658FDD-6DE3-4767-ACAC-F2A8D23AC2A7}" presName="aSpace2" presStyleCnt="0"/>
      <dgm:spPr/>
    </dgm:pt>
    <dgm:pt modelId="{C4F9CFC2-E61E-4617-B607-89C8CF51E434}" type="pres">
      <dgm:prSet presAssocID="{D801076A-2BDE-4C99-A234-351477B49AD4}" presName="childNode" presStyleLbl="node1" presStyleIdx="11" presStyleCnt="26">
        <dgm:presLayoutVars>
          <dgm:bulletEnabled val="1"/>
        </dgm:presLayoutVars>
      </dgm:prSet>
      <dgm:spPr/>
    </dgm:pt>
    <dgm:pt modelId="{1513D4B4-2F4E-475F-9CD7-8DEC231B87D6}" type="pres">
      <dgm:prSet presAssocID="{D801076A-2BDE-4C99-A234-351477B49AD4}" presName="aSpace2" presStyleCnt="0"/>
      <dgm:spPr/>
    </dgm:pt>
    <dgm:pt modelId="{263D82AE-670C-4A5B-BBFD-FC3F1772E6F2}" type="pres">
      <dgm:prSet presAssocID="{CFB61F78-D23C-41FD-ACE9-FE37DAC815B1}" presName="childNode" presStyleLbl="node1" presStyleIdx="12" presStyleCnt="26">
        <dgm:presLayoutVars>
          <dgm:bulletEnabled val="1"/>
        </dgm:presLayoutVars>
      </dgm:prSet>
      <dgm:spPr/>
    </dgm:pt>
    <dgm:pt modelId="{470C68EA-0954-40F4-BB8B-2A44423FB84B}" type="pres">
      <dgm:prSet presAssocID="{4F5B541C-275F-498D-A1BF-E38720990586}" presName="aSpace" presStyleCnt="0"/>
      <dgm:spPr/>
    </dgm:pt>
    <dgm:pt modelId="{BDB17154-5FEC-48CA-ACD9-A7886D805128}" type="pres">
      <dgm:prSet presAssocID="{6B23235D-80F5-4843-A6C5-7ADA3D67E6B4}" presName="compNode" presStyleCnt="0"/>
      <dgm:spPr/>
    </dgm:pt>
    <dgm:pt modelId="{47A814AB-0007-43CB-8E66-6E82FB77AA93}" type="pres">
      <dgm:prSet presAssocID="{6B23235D-80F5-4843-A6C5-7ADA3D67E6B4}" presName="aNode" presStyleLbl="bgShp" presStyleIdx="3" presStyleCnt="6"/>
      <dgm:spPr/>
    </dgm:pt>
    <dgm:pt modelId="{9CBF1C16-4E24-4746-A7E1-EE35D583A7A9}" type="pres">
      <dgm:prSet presAssocID="{6B23235D-80F5-4843-A6C5-7ADA3D67E6B4}" presName="textNode" presStyleLbl="bgShp" presStyleIdx="3" presStyleCnt="6"/>
      <dgm:spPr/>
    </dgm:pt>
    <dgm:pt modelId="{4BC97E73-9C07-4F39-82E4-354D0E825A65}" type="pres">
      <dgm:prSet presAssocID="{6B23235D-80F5-4843-A6C5-7ADA3D67E6B4}" presName="compChildNode" presStyleCnt="0"/>
      <dgm:spPr/>
    </dgm:pt>
    <dgm:pt modelId="{D9998B7C-C7DB-4E5F-87E0-8436D51AC7CA}" type="pres">
      <dgm:prSet presAssocID="{6B23235D-80F5-4843-A6C5-7ADA3D67E6B4}" presName="theInnerList" presStyleCnt="0"/>
      <dgm:spPr/>
    </dgm:pt>
    <dgm:pt modelId="{AD53DE24-013B-45FF-B6B6-40495E64DDD6}" type="pres">
      <dgm:prSet presAssocID="{362B3950-6947-47F1-B328-933BC2E674DA}" presName="childNode" presStyleLbl="node1" presStyleIdx="13" presStyleCnt="26">
        <dgm:presLayoutVars>
          <dgm:bulletEnabled val="1"/>
        </dgm:presLayoutVars>
      </dgm:prSet>
      <dgm:spPr/>
    </dgm:pt>
    <dgm:pt modelId="{4654270B-4FF1-41B4-9D0B-92CBF99F4F93}" type="pres">
      <dgm:prSet presAssocID="{362B3950-6947-47F1-B328-933BC2E674DA}" presName="aSpace2" presStyleCnt="0"/>
      <dgm:spPr/>
    </dgm:pt>
    <dgm:pt modelId="{AD632D7B-6270-478B-8CD0-D75C698F7794}" type="pres">
      <dgm:prSet presAssocID="{FD55B475-F8AF-4CBD-A21C-104C85CDFDEE}" presName="childNode" presStyleLbl="node1" presStyleIdx="14" presStyleCnt="26">
        <dgm:presLayoutVars>
          <dgm:bulletEnabled val="1"/>
        </dgm:presLayoutVars>
      </dgm:prSet>
      <dgm:spPr/>
    </dgm:pt>
    <dgm:pt modelId="{D7C91E2A-8534-473C-902D-A48E2EFC2B63}" type="pres">
      <dgm:prSet presAssocID="{FD55B475-F8AF-4CBD-A21C-104C85CDFDEE}" presName="aSpace2" presStyleCnt="0"/>
      <dgm:spPr/>
    </dgm:pt>
    <dgm:pt modelId="{5DAF9727-71EA-4542-A0DD-DCB689D6D5E7}" type="pres">
      <dgm:prSet presAssocID="{FDF807EE-1D3D-471A-8C5E-35E76EC58B50}" presName="childNode" presStyleLbl="node1" presStyleIdx="15" presStyleCnt="26">
        <dgm:presLayoutVars>
          <dgm:bulletEnabled val="1"/>
        </dgm:presLayoutVars>
      </dgm:prSet>
      <dgm:spPr/>
    </dgm:pt>
    <dgm:pt modelId="{CE96F3E2-2BC8-4005-929E-86FA443A1146}" type="pres">
      <dgm:prSet presAssocID="{FDF807EE-1D3D-471A-8C5E-35E76EC58B50}" presName="aSpace2" presStyleCnt="0"/>
      <dgm:spPr/>
    </dgm:pt>
    <dgm:pt modelId="{8DFC8029-2E7D-4D4F-AC13-901A09040741}" type="pres">
      <dgm:prSet presAssocID="{F981CCAB-3A4E-4B52-8FF7-79098978DF02}" presName="childNode" presStyleLbl="node1" presStyleIdx="16" presStyleCnt="26">
        <dgm:presLayoutVars>
          <dgm:bulletEnabled val="1"/>
        </dgm:presLayoutVars>
      </dgm:prSet>
      <dgm:spPr/>
    </dgm:pt>
    <dgm:pt modelId="{83981B87-EE09-47C1-A194-E9562EAB24CC}" type="pres">
      <dgm:prSet presAssocID="{F981CCAB-3A4E-4B52-8FF7-79098978DF02}" presName="aSpace2" presStyleCnt="0"/>
      <dgm:spPr/>
    </dgm:pt>
    <dgm:pt modelId="{527679AC-25ED-4768-970B-4284CD4F31D4}" type="pres">
      <dgm:prSet presAssocID="{B8DFD30D-57ED-4E4D-A823-AAD08C35AF1F}" presName="childNode" presStyleLbl="node1" presStyleIdx="17" presStyleCnt="26">
        <dgm:presLayoutVars>
          <dgm:bulletEnabled val="1"/>
        </dgm:presLayoutVars>
      </dgm:prSet>
      <dgm:spPr/>
    </dgm:pt>
    <dgm:pt modelId="{0342A3A7-19B7-4D38-A894-3201BDF6C1A8}" type="pres">
      <dgm:prSet presAssocID="{B8DFD30D-57ED-4E4D-A823-AAD08C35AF1F}" presName="aSpace2" presStyleCnt="0"/>
      <dgm:spPr/>
    </dgm:pt>
    <dgm:pt modelId="{7235271D-D6CB-4FD7-AD1F-D897F7260376}" type="pres">
      <dgm:prSet presAssocID="{DC8AD2A4-3E46-4A57-9929-90959B8054E4}" presName="childNode" presStyleLbl="node1" presStyleIdx="18" presStyleCnt="26">
        <dgm:presLayoutVars>
          <dgm:bulletEnabled val="1"/>
        </dgm:presLayoutVars>
      </dgm:prSet>
      <dgm:spPr/>
    </dgm:pt>
    <dgm:pt modelId="{D1CCFA71-7F81-451C-A9D4-142B1FBA2299}" type="pres">
      <dgm:prSet presAssocID="{6B23235D-80F5-4843-A6C5-7ADA3D67E6B4}" presName="aSpace" presStyleCnt="0"/>
      <dgm:spPr/>
    </dgm:pt>
    <dgm:pt modelId="{302DBB7B-BE2C-4841-ADB3-950485E9DA78}" type="pres">
      <dgm:prSet presAssocID="{F305CB3B-6CB5-40ED-B16F-018C52942595}" presName="compNode" presStyleCnt="0"/>
      <dgm:spPr/>
    </dgm:pt>
    <dgm:pt modelId="{E83020C0-9180-4CBC-BD6D-380A177B953A}" type="pres">
      <dgm:prSet presAssocID="{F305CB3B-6CB5-40ED-B16F-018C52942595}" presName="aNode" presStyleLbl="bgShp" presStyleIdx="4" presStyleCnt="6"/>
      <dgm:spPr/>
    </dgm:pt>
    <dgm:pt modelId="{771350D4-73EE-43FE-A36D-8306C71DF1E5}" type="pres">
      <dgm:prSet presAssocID="{F305CB3B-6CB5-40ED-B16F-018C52942595}" presName="textNode" presStyleLbl="bgShp" presStyleIdx="4" presStyleCnt="6"/>
      <dgm:spPr/>
    </dgm:pt>
    <dgm:pt modelId="{F3625916-1A08-4666-8809-24963BB33A41}" type="pres">
      <dgm:prSet presAssocID="{F305CB3B-6CB5-40ED-B16F-018C52942595}" presName="compChildNode" presStyleCnt="0"/>
      <dgm:spPr/>
    </dgm:pt>
    <dgm:pt modelId="{17C83C06-17F3-4FAA-B7D7-515C0A6F9892}" type="pres">
      <dgm:prSet presAssocID="{F305CB3B-6CB5-40ED-B16F-018C52942595}" presName="theInnerList" presStyleCnt="0"/>
      <dgm:spPr/>
    </dgm:pt>
    <dgm:pt modelId="{08506118-7041-46E6-9CEB-FE92FB3A218E}" type="pres">
      <dgm:prSet presAssocID="{07992EB5-4045-4869-A726-076BADB1819A}" presName="childNode" presStyleLbl="node1" presStyleIdx="19" presStyleCnt="26">
        <dgm:presLayoutVars>
          <dgm:bulletEnabled val="1"/>
        </dgm:presLayoutVars>
      </dgm:prSet>
      <dgm:spPr/>
    </dgm:pt>
    <dgm:pt modelId="{753AF539-8DA8-439B-8BAD-1C8CC9A46D57}" type="pres">
      <dgm:prSet presAssocID="{07992EB5-4045-4869-A726-076BADB1819A}" presName="aSpace2" presStyleCnt="0"/>
      <dgm:spPr/>
    </dgm:pt>
    <dgm:pt modelId="{F166D7A7-3D06-427E-849F-61B28EF6AB3C}" type="pres">
      <dgm:prSet presAssocID="{5FBA4CD1-6568-421C-9008-3C7F75F77F6C}" presName="childNode" presStyleLbl="node1" presStyleIdx="20" presStyleCnt="26">
        <dgm:presLayoutVars>
          <dgm:bulletEnabled val="1"/>
        </dgm:presLayoutVars>
      </dgm:prSet>
      <dgm:spPr/>
    </dgm:pt>
    <dgm:pt modelId="{5A30949C-A45A-4A65-88B0-9A840E193AAC}" type="pres">
      <dgm:prSet presAssocID="{5FBA4CD1-6568-421C-9008-3C7F75F77F6C}" presName="aSpace2" presStyleCnt="0"/>
      <dgm:spPr/>
    </dgm:pt>
    <dgm:pt modelId="{4CBD85BC-767A-4A6A-8602-F2C6116EE92F}" type="pres">
      <dgm:prSet presAssocID="{03A79A5E-947D-46F3-B3DC-48FB503BE228}" presName="childNode" presStyleLbl="node1" presStyleIdx="21" presStyleCnt="26">
        <dgm:presLayoutVars>
          <dgm:bulletEnabled val="1"/>
        </dgm:presLayoutVars>
      </dgm:prSet>
      <dgm:spPr/>
    </dgm:pt>
    <dgm:pt modelId="{BCF9B784-329B-44EA-803E-354D2E9092B2}" type="pres">
      <dgm:prSet presAssocID="{03A79A5E-947D-46F3-B3DC-48FB503BE228}" presName="aSpace2" presStyleCnt="0"/>
      <dgm:spPr/>
    </dgm:pt>
    <dgm:pt modelId="{6CF0A005-BE89-4735-ADA1-81DB6C1FE6C6}" type="pres">
      <dgm:prSet presAssocID="{0D2B6075-98E0-48C8-8A3B-6025839BC14C}" presName="childNode" presStyleLbl="node1" presStyleIdx="22" presStyleCnt="26">
        <dgm:presLayoutVars>
          <dgm:bulletEnabled val="1"/>
        </dgm:presLayoutVars>
      </dgm:prSet>
      <dgm:spPr/>
    </dgm:pt>
    <dgm:pt modelId="{602514C1-23F9-48AB-A076-A1A4C4FD2E0D}" type="pres">
      <dgm:prSet presAssocID="{F305CB3B-6CB5-40ED-B16F-018C52942595}" presName="aSpace" presStyleCnt="0"/>
      <dgm:spPr/>
    </dgm:pt>
    <dgm:pt modelId="{DC024C68-C2C9-49EB-A76B-4127AD0CA68D}" type="pres">
      <dgm:prSet presAssocID="{2ABB21B8-2FB4-412E-AD95-471151E562B4}" presName="compNode" presStyleCnt="0"/>
      <dgm:spPr/>
    </dgm:pt>
    <dgm:pt modelId="{1EEF7C43-5E01-4BB9-B978-5E230A3DF66A}" type="pres">
      <dgm:prSet presAssocID="{2ABB21B8-2FB4-412E-AD95-471151E562B4}" presName="aNode" presStyleLbl="bgShp" presStyleIdx="5" presStyleCnt="6"/>
      <dgm:spPr/>
    </dgm:pt>
    <dgm:pt modelId="{349BABEE-F1FA-4080-9C28-5121FC3E47FB}" type="pres">
      <dgm:prSet presAssocID="{2ABB21B8-2FB4-412E-AD95-471151E562B4}" presName="textNode" presStyleLbl="bgShp" presStyleIdx="5" presStyleCnt="6"/>
      <dgm:spPr/>
    </dgm:pt>
    <dgm:pt modelId="{451949A0-2444-43B5-A16E-269A8427DDB1}" type="pres">
      <dgm:prSet presAssocID="{2ABB21B8-2FB4-412E-AD95-471151E562B4}" presName="compChildNode" presStyleCnt="0"/>
      <dgm:spPr/>
    </dgm:pt>
    <dgm:pt modelId="{850D1B46-07D7-482A-BB87-942838802026}" type="pres">
      <dgm:prSet presAssocID="{2ABB21B8-2FB4-412E-AD95-471151E562B4}" presName="theInnerList" presStyleCnt="0"/>
      <dgm:spPr/>
    </dgm:pt>
    <dgm:pt modelId="{4377EF79-608D-47AE-A40C-34435E581FE8}" type="pres">
      <dgm:prSet presAssocID="{600C6ABB-589C-4161-8AE2-5FFA6BB20555}" presName="childNode" presStyleLbl="node1" presStyleIdx="23" presStyleCnt="26">
        <dgm:presLayoutVars>
          <dgm:bulletEnabled val="1"/>
        </dgm:presLayoutVars>
      </dgm:prSet>
      <dgm:spPr/>
    </dgm:pt>
    <dgm:pt modelId="{81AB9DD0-3EF7-4C64-96CD-A0A025A10657}" type="pres">
      <dgm:prSet presAssocID="{600C6ABB-589C-4161-8AE2-5FFA6BB20555}" presName="aSpace2" presStyleCnt="0"/>
      <dgm:spPr/>
    </dgm:pt>
    <dgm:pt modelId="{64A265AC-7EFB-4EFD-9631-581BC9DA1617}" type="pres">
      <dgm:prSet presAssocID="{A1CA7337-82F1-441C-AEA5-8550F68D146B}" presName="childNode" presStyleLbl="node1" presStyleIdx="24" presStyleCnt="26">
        <dgm:presLayoutVars>
          <dgm:bulletEnabled val="1"/>
        </dgm:presLayoutVars>
      </dgm:prSet>
      <dgm:spPr/>
    </dgm:pt>
    <dgm:pt modelId="{A67ED9D8-CABE-472D-9694-147049299F46}" type="pres">
      <dgm:prSet presAssocID="{A1CA7337-82F1-441C-AEA5-8550F68D146B}" presName="aSpace2" presStyleCnt="0"/>
      <dgm:spPr/>
    </dgm:pt>
    <dgm:pt modelId="{816A46DF-072C-422F-AF5C-C8FADB087D19}" type="pres">
      <dgm:prSet presAssocID="{138C4AC5-3862-4BC4-9E1F-5DCA54064C40}" presName="childNode" presStyleLbl="node1" presStyleIdx="25" presStyleCnt="26">
        <dgm:presLayoutVars>
          <dgm:bulletEnabled val="1"/>
        </dgm:presLayoutVars>
      </dgm:prSet>
      <dgm:spPr/>
    </dgm:pt>
  </dgm:ptLst>
  <dgm:cxnLst>
    <dgm:cxn modelId="{55113C01-1DC1-4A7A-AEEC-A45E2F5D2167}" srcId="{5DCF59AA-F07B-4550-83C0-A3AEF830FA0B}" destId="{477CD085-1E30-494D-AA1D-F78238B53B25}" srcOrd="0" destOrd="0" parTransId="{76EDF494-E54A-46DE-AA47-6C7ED7CE765E}" sibTransId="{C8DE9756-492C-4D4C-B918-45A7B1384F36}"/>
    <dgm:cxn modelId="{4D4C5408-6443-4D51-8442-30989F5764A4}" srcId="{F305CB3B-6CB5-40ED-B16F-018C52942595}" destId="{03A79A5E-947D-46F3-B3DC-48FB503BE228}" srcOrd="2" destOrd="0" parTransId="{1621EE3A-DA88-4C4F-880D-45C1772D8253}" sibTransId="{A8A18E11-F764-484A-858D-B6AD283B7BD4}"/>
    <dgm:cxn modelId="{C114880B-ECAD-4904-90AF-C8118D104D51}" type="presOf" srcId="{DC8AD2A4-3E46-4A57-9929-90959B8054E4}" destId="{7235271D-D6CB-4FD7-AD1F-D897F7260376}" srcOrd="0" destOrd="0" presId="urn:microsoft.com/office/officeart/2005/8/layout/lProcess2"/>
    <dgm:cxn modelId="{23C1D70E-FE6E-40E9-BEA5-A0CA4F90BACC}" srcId="{6B23235D-80F5-4843-A6C5-7ADA3D67E6B4}" destId="{FD55B475-F8AF-4CBD-A21C-104C85CDFDEE}" srcOrd="1" destOrd="0" parTransId="{4A69315C-587D-41A3-87E0-EFFAE1905D14}" sibTransId="{777E18B5-48E2-4251-89E4-9AFC1C0C4069}"/>
    <dgm:cxn modelId="{E9170B0F-3D28-4470-B33B-025DB8C0EC01}" srcId="{6B23235D-80F5-4843-A6C5-7ADA3D67E6B4}" destId="{F981CCAB-3A4E-4B52-8FF7-79098978DF02}" srcOrd="3" destOrd="0" parTransId="{C16DEF13-269E-4EE8-B299-9F40210C1F2A}" sibTransId="{595BFF7F-1039-404F-9440-F13AA37AD0F7}"/>
    <dgm:cxn modelId="{AB1BFF1A-6471-47A3-84AF-BC08680AC704}" type="presOf" srcId="{07992EB5-4045-4869-A726-076BADB1819A}" destId="{08506118-7041-46E6-9CEB-FE92FB3A218E}" srcOrd="0" destOrd="0" presId="urn:microsoft.com/office/officeart/2005/8/layout/lProcess2"/>
    <dgm:cxn modelId="{C76D6120-26D0-470A-8128-0B86A40D79E8}" type="presOf" srcId="{B349065F-23B8-426E-A999-33E3558A5B64}" destId="{E98F077A-D071-4F9A-98BA-F3C505E4D9FA}" srcOrd="0" destOrd="0" presId="urn:microsoft.com/office/officeart/2005/8/layout/lProcess2"/>
    <dgm:cxn modelId="{36BB2A22-A267-4944-8705-AFDE256C2337}" srcId="{4F5B541C-275F-498D-A1BF-E38720990586}" destId="{E2B7140F-AFC9-4C5E-99E8-8D096F1C6A7B}" srcOrd="0" destOrd="0" parTransId="{004C850B-1FCF-43DF-878F-8E39901E1BEF}" sibTransId="{3B5818E4-A97F-4649-A42B-B9D2A85288C5}"/>
    <dgm:cxn modelId="{6FF09D26-6788-4C2E-AA03-C6095A0F76D3}" type="presOf" srcId="{6B23235D-80F5-4843-A6C5-7ADA3D67E6B4}" destId="{47A814AB-0007-43CB-8E66-6E82FB77AA93}" srcOrd="0" destOrd="0" presId="urn:microsoft.com/office/officeart/2005/8/layout/lProcess2"/>
    <dgm:cxn modelId="{EA53832A-369A-4CE3-AB1E-CD1A6748C1EB}" srcId="{9B5917D1-83A9-4ABA-889F-AAF85614F4AE}" destId="{BD412ACF-1603-4803-B334-365B7D1796FF}" srcOrd="1" destOrd="0" parTransId="{F66C508B-B98E-461A-991B-6E1DB302230E}" sibTransId="{5421B2A1-FC13-44E0-A3DC-11A78B4182A8}"/>
    <dgm:cxn modelId="{0D02F12C-131C-4995-AF67-5CFCF34EA91B}" srcId="{C109A84F-DC7D-40C1-84A2-ED7103AC5CA8}" destId="{6B23235D-80F5-4843-A6C5-7ADA3D67E6B4}" srcOrd="3" destOrd="0" parTransId="{1543FF16-281B-4446-B32E-5F3EED8D0B37}" sibTransId="{46AA6FC2-94ED-4C24-93E5-9350E299FB05}"/>
    <dgm:cxn modelId="{A62F7D2D-7E69-4795-ABDF-922F7D1D7CAB}" type="presOf" srcId="{F981CCAB-3A4E-4B52-8FF7-79098978DF02}" destId="{8DFC8029-2E7D-4D4F-AC13-901A09040741}" srcOrd="0" destOrd="0" presId="urn:microsoft.com/office/officeart/2005/8/layout/lProcess2"/>
    <dgm:cxn modelId="{EDCFCA31-1E94-406B-B52A-63CB4027D43B}" type="presOf" srcId="{F305CB3B-6CB5-40ED-B16F-018C52942595}" destId="{771350D4-73EE-43FE-A36D-8306C71DF1E5}" srcOrd="1" destOrd="0" presId="urn:microsoft.com/office/officeart/2005/8/layout/lProcess2"/>
    <dgm:cxn modelId="{74618335-C40A-47A9-9BD7-49F21F3CAD0A}" type="presOf" srcId="{E2B7140F-AFC9-4C5E-99E8-8D096F1C6A7B}" destId="{F5E04504-5575-4068-B7B3-815F2CA22591}" srcOrd="0" destOrd="0" presId="urn:microsoft.com/office/officeart/2005/8/layout/lProcess2"/>
    <dgm:cxn modelId="{2E641C39-B880-469E-8877-4BF9F7D6F0D4}" srcId="{C109A84F-DC7D-40C1-84A2-ED7103AC5CA8}" destId="{2ABB21B8-2FB4-412E-AD95-471151E562B4}" srcOrd="5" destOrd="0" parTransId="{FF3FC507-00AD-4B8A-8438-30CB80C52DBA}" sibTransId="{A8FE23BF-3CB4-4B5F-933F-0B74FCF89B1F}"/>
    <dgm:cxn modelId="{F298F53C-2F3E-4E7E-AC9C-AFA42359A34B}" srcId="{33FEC0D8-ACFB-4DD2-81C5-ACE2AAFC8CD0}" destId="{1BDC6A7A-6AC2-4B07-991F-BB32678E76BF}" srcOrd="0" destOrd="0" parTransId="{F329CD94-973E-4BA7-9A68-A992EDA2C2E4}" sibTransId="{7EF03837-E539-4382-A14A-76D02C41ACDA}"/>
    <dgm:cxn modelId="{428FB340-2C79-475A-BE0A-A7880EE859E3}" srcId="{15AFF816-C767-446E-8868-2533E5438D0A}" destId="{33FEC0D8-ACFB-4DD2-81C5-ACE2AAFC8CD0}" srcOrd="1" destOrd="0" parTransId="{59429857-3279-4CAE-B650-5F35B2BACC5A}" sibTransId="{0EDFEE95-9709-4D80-BC6C-81552A6C21A5}"/>
    <dgm:cxn modelId="{2887A641-72B9-41D4-B2C2-0B7E7040FDF1}" srcId="{9B5917D1-83A9-4ABA-889F-AAF85614F4AE}" destId="{48459FBE-E5F6-441E-9B1F-447FF751650D}" srcOrd="2" destOrd="0" parTransId="{38A3A185-9918-4A99-A258-CAEDDFCA8D1F}" sibTransId="{E3E5383A-5388-4B21-B60E-E883D589160B}"/>
    <dgm:cxn modelId="{3F307B44-BED2-4CBA-A5B8-529CFC5840CF}" srcId="{56746F37-63B3-4C9F-BBEA-8A5876246824}" destId="{2EA9BF31-F7AF-4483-A28F-AC63C98F5C48}" srcOrd="3" destOrd="0" parTransId="{21FA0B4F-5C9A-4EDF-843A-D0BDBB0FD2FA}" sibTransId="{CD9B25B4-8F80-4DA2-8843-D0D5F784726B}"/>
    <dgm:cxn modelId="{31D0C344-3A4E-4FE8-B1C5-E7085F2BBEA1}" type="presOf" srcId="{5DCF59AA-F07B-4550-83C0-A3AEF830FA0B}" destId="{2DF0D184-13A7-4767-AD97-49066A94BDA3}" srcOrd="0" destOrd="0" presId="urn:microsoft.com/office/officeart/2005/8/layout/lProcess2"/>
    <dgm:cxn modelId="{736E164C-8234-46FC-B8A9-B606829D0751}" type="presOf" srcId="{0B658FDD-6DE3-4767-ACAC-F2A8D23AC2A7}" destId="{22D4155E-6F67-40B0-88DA-40F0DF51E723}" srcOrd="0" destOrd="0" presId="urn:microsoft.com/office/officeart/2005/8/layout/lProcess2"/>
    <dgm:cxn modelId="{23010770-B2B1-4374-985D-AFD01A3FC7AE}" type="presOf" srcId="{FD55B475-F8AF-4CBD-A21C-104C85CDFDEE}" destId="{AD632D7B-6270-478B-8CD0-D75C698F7794}" srcOrd="0" destOrd="0" presId="urn:microsoft.com/office/officeart/2005/8/layout/lProcess2"/>
    <dgm:cxn modelId="{47867C50-A6FB-4B5F-8868-97DFBC55B694}" srcId="{6B23235D-80F5-4843-A6C5-7ADA3D67E6B4}" destId="{362B3950-6947-47F1-B328-933BC2E674DA}" srcOrd="0" destOrd="0" parTransId="{45A90FEC-6F37-48BB-8856-A8C2D45AE015}" sibTransId="{6B85067A-5A80-4057-83BA-953A36C74977}"/>
    <dgm:cxn modelId="{67D61271-536A-492B-9A83-266C20CF2095}" srcId="{2ABB21B8-2FB4-412E-AD95-471151E562B4}" destId="{A1CA7337-82F1-441C-AEA5-8550F68D146B}" srcOrd="1" destOrd="0" parTransId="{B616691D-82A9-4C4A-9ADA-C939DE3AD660}" sibTransId="{31B5290C-45C2-4A74-88DE-446C6020EAEE}"/>
    <dgm:cxn modelId="{C7307373-A80A-4C67-B501-F3497B6E54CE}" type="presOf" srcId="{0D2B6075-98E0-48C8-8A3B-6025839BC14C}" destId="{6CF0A005-BE89-4735-ADA1-81DB6C1FE6C6}" srcOrd="0" destOrd="0" presId="urn:microsoft.com/office/officeart/2005/8/layout/lProcess2"/>
    <dgm:cxn modelId="{6B592654-DDE7-420E-AE9D-26CF0CAF0DFE}" srcId="{2ABB21B8-2FB4-412E-AD95-471151E562B4}" destId="{600C6ABB-589C-4161-8AE2-5FFA6BB20555}" srcOrd="0" destOrd="0" parTransId="{A9E2AAFD-CF37-48D6-81CA-A25E51D813E4}" sibTransId="{1267DC43-3952-4974-BC19-BC9290625F5B}"/>
    <dgm:cxn modelId="{D2085454-814E-4652-9628-FCB924EE25DF}" type="presOf" srcId="{9B5917D1-83A9-4ABA-889F-AAF85614F4AE}" destId="{C3CECC0E-30D1-42A5-A04A-FCE5D77C92A2}" srcOrd="0" destOrd="0" presId="urn:microsoft.com/office/officeart/2005/8/layout/lProcess2"/>
    <dgm:cxn modelId="{A2D9EF54-0B02-4018-AE50-04317C6614EF}" type="presOf" srcId="{2EA9BF31-F7AF-4483-A28F-AC63C98F5C48}" destId="{EDBBB4AF-E42E-4B1C-8D8D-D73BC21F588A}" srcOrd="0" destOrd="0" presId="urn:microsoft.com/office/officeart/2005/8/layout/lProcess2"/>
    <dgm:cxn modelId="{D84ACC58-C180-43D0-A38C-A32AE2ABD54B}" type="presOf" srcId="{477CD085-1E30-494D-AA1D-F78238B53B25}" destId="{2DF0D184-13A7-4767-AD97-49066A94BDA3}" srcOrd="0" destOrd="1" presId="urn:microsoft.com/office/officeart/2005/8/layout/lProcess2"/>
    <dgm:cxn modelId="{9CDD877A-8BA1-4866-8C22-22C166A3BF0A}" type="presOf" srcId="{138C4AC5-3862-4BC4-9E1F-5DCA54064C40}" destId="{816A46DF-072C-422F-AF5C-C8FADB087D19}" srcOrd="0" destOrd="0" presId="urn:microsoft.com/office/officeart/2005/8/layout/lProcess2"/>
    <dgm:cxn modelId="{F7FBDE7B-722B-42A8-BBA0-8C3A5E437DBF}" type="presOf" srcId="{B8DFD30D-57ED-4E4D-A823-AAD08C35AF1F}" destId="{527679AC-25ED-4768-970B-4284CD4F31D4}" srcOrd="0" destOrd="0" presId="urn:microsoft.com/office/officeart/2005/8/layout/lProcess2"/>
    <dgm:cxn modelId="{37F5E47B-EB8E-4721-A126-C7D1BCD0A3BF}" srcId="{56746F37-63B3-4C9F-BBEA-8A5876246824}" destId="{C6A3D96C-C9D6-4D81-ABAF-A529066E191F}" srcOrd="1" destOrd="0" parTransId="{423AD968-9142-460B-97B5-CD430772052C}" sibTransId="{94856A04-B5E7-4FB4-BEE7-335C133371D0}"/>
    <dgm:cxn modelId="{9773997C-6303-4913-A6B9-5A7FAD423255}" type="presOf" srcId="{33FEC0D8-ACFB-4DD2-81C5-ACE2AAFC8CD0}" destId="{7E783331-F197-45A3-8211-8C4B3459297D}" srcOrd="0" destOrd="0" presId="urn:microsoft.com/office/officeart/2005/8/layout/lProcess2"/>
    <dgm:cxn modelId="{EF33AB7E-0822-4AD0-A69B-D0E3286711C6}" srcId="{9B5917D1-83A9-4ABA-889F-AAF85614F4AE}" destId="{E3B452A4-E7BF-421C-8EDD-FD766893EF94}" srcOrd="0" destOrd="0" parTransId="{F95C1E60-AEDC-4F81-924A-2E1C1D5DE96D}" sibTransId="{B77104AD-C66F-4156-90A0-69CD8E93129B}"/>
    <dgm:cxn modelId="{06DABC81-FC75-4374-9DC3-28D5727D0392}" type="presOf" srcId="{D66B78F5-5094-4609-BE5D-D29CEFCA6F3F}" destId="{2DF0D184-13A7-4767-AD97-49066A94BDA3}" srcOrd="0" destOrd="2" presId="urn:microsoft.com/office/officeart/2005/8/layout/lProcess2"/>
    <dgm:cxn modelId="{3B4F3F82-07AC-4F70-9128-D89293B8D165}" type="presOf" srcId="{600C6ABB-589C-4161-8AE2-5FFA6BB20555}" destId="{4377EF79-608D-47AE-A40C-34435E581FE8}" srcOrd="0" destOrd="0" presId="urn:microsoft.com/office/officeart/2005/8/layout/lProcess2"/>
    <dgm:cxn modelId="{7CC95D84-E431-448A-B9E6-7D579FE4E71C}" srcId="{4F5B541C-275F-498D-A1BF-E38720990586}" destId="{0B658FDD-6DE3-4767-ACAC-F2A8D23AC2A7}" srcOrd="1" destOrd="0" parTransId="{25F61D2F-FFA7-41BF-995F-522130CFC89A}" sibTransId="{1BB314D6-3977-4641-9D52-F41E1045456E}"/>
    <dgm:cxn modelId="{98D35885-B372-468F-908F-DA06909D556E}" srcId="{15AFF816-C767-446E-8868-2533E5438D0A}" destId="{9B5917D1-83A9-4ABA-889F-AAF85614F4AE}" srcOrd="0" destOrd="0" parTransId="{0407B631-D848-458F-8300-1E234E5FD7DD}" sibTransId="{465D2AE8-88AF-4880-A076-3FEF35971B50}"/>
    <dgm:cxn modelId="{19861387-9CAF-4B58-BF2D-6501F39F0DC7}" srcId="{33FEC0D8-ACFB-4DD2-81C5-ACE2AAFC8CD0}" destId="{50758630-C3BC-4E14-8DD3-D72206380845}" srcOrd="3" destOrd="0" parTransId="{D42DE620-CCDD-402A-9C89-5C20270E1D2F}" sibTransId="{902D3B24-5169-410E-9EF4-9B3F723D837C}"/>
    <dgm:cxn modelId="{FFB06A8C-C7C3-454B-ADEF-09C0CCA4C66E}" srcId="{56746F37-63B3-4C9F-BBEA-8A5876246824}" destId="{3F9E354D-3287-4EC3-B3D8-5D93DAC3F8EC}" srcOrd="0" destOrd="0" parTransId="{93B9C158-E62F-4F58-BE9D-66BA70B2BC1D}" sibTransId="{FB633EE5-1E82-409F-9DBA-D2C58EAAB2B3}"/>
    <dgm:cxn modelId="{F96B6A8D-B96B-4D0C-9586-7905D6C94597}" srcId="{33FEC0D8-ACFB-4DD2-81C5-ACE2AAFC8CD0}" destId="{04AA19CE-617A-45B6-AF95-53E9E74B5DDB}" srcOrd="2" destOrd="0" parTransId="{6C1F6BEA-7362-4871-B4FA-462280DB437A}" sibTransId="{1EAF75B3-CCC1-4BC3-9E84-8EDE882B4C93}"/>
    <dgm:cxn modelId="{8009E990-56F0-4830-A611-1019A150EC9E}" srcId="{2ABB21B8-2FB4-412E-AD95-471151E562B4}" destId="{138C4AC5-3862-4BC4-9E1F-5DCA54064C40}" srcOrd="2" destOrd="0" parTransId="{F79F98D9-5A73-424C-86B6-20E8AE82A5F0}" sibTransId="{A97FF843-7E98-4726-8F02-E2956685CA25}"/>
    <dgm:cxn modelId="{E39B0396-CAC4-473D-B413-C9642068A0D8}" srcId="{15AFF816-C767-446E-8868-2533E5438D0A}" destId="{5DCF59AA-F07B-4550-83C0-A3AEF830FA0B}" srcOrd="2" destOrd="0" parTransId="{A9FBA66F-9DA0-4704-993E-9D763575A719}" sibTransId="{01E6606F-95A4-4108-B4B7-8E46C42D22FE}"/>
    <dgm:cxn modelId="{F5E0AE96-2E0E-4D63-87BE-8F059AFC2811}" srcId="{C109A84F-DC7D-40C1-84A2-ED7103AC5CA8}" destId="{4F5B541C-275F-498D-A1BF-E38720990586}" srcOrd="2" destOrd="0" parTransId="{6B7AF40E-2E4B-4439-A6B9-3CA7629E1D16}" sibTransId="{DD9D73FA-A711-47DA-AE8F-1D1356556130}"/>
    <dgm:cxn modelId="{94DD4F98-CFDC-4FD2-B86A-A70BDA42764A}" srcId="{6B23235D-80F5-4843-A6C5-7ADA3D67E6B4}" destId="{DC8AD2A4-3E46-4A57-9929-90959B8054E4}" srcOrd="5" destOrd="0" parTransId="{557CC111-CFD8-449A-B85E-143ACAD5A288}" sibTransId="{42EDB3B0-186F-4357-9709-C2E732CD6B18}"/>
    <dgm:cxn modelId="{4C39329B-57D8-4EFC-A9C2-A3CA91AC73A3}" srcId="{F305CB3B-6CB5-40ED-B16F-018C52942595}" destId="{0D2B6075-98E0-48C8-8A3B-6025839BC14C}" srcOrd="3" destOrd="0" parTransId="{E9C64B26-F465-42EB-827A-9D245032F30D}" sibTransId="{683E46FF-E6D6-4F1F-ABB6-1F61A429FE77}"/>
    <dgm:cxn modelId="{A36BE69D-A4AC-40DC-ABE6-C24FDB6AD055}" type="presOf" srcId="{4F5B541C-275F-498D-A1BF-E38720990586}" destId="{05587A73-1D4A-490F-9FFB-7E0ED5369050}" srcOrd="0" destOrd="0" presId="urn:microsoft.com/office/officeart/2005/8/layout/lProcess2"/>
    <dgm:cxn modelId="{BBE8859E-D8D8-4E8C-8C7F-A3B9E5B085B5}" type="presOf" srcId="{FDF807EE-1D3D-471A-8C5E-35E76EC58B50}" destId="{5DAF9727-71EA-4542-A0DD-DCB689D6D5E7}" srcOrd="0" destOrd="0" presId="urn:microsoft.com/office/officeart/2005/8/layout/lProcess2"/>
    <dgm:cxn modelId="{FBBF5EA3-5BA1-44C1-B1EE-2F70431F18AE}" srcId="{F305CB3B-6CB5-40ED-B16F-018C52942595}" destId="{5FBA4CD1-6568-421C-9008-3C7F75F77F6C}" srcOrd="1" destOrd="0" parTransId="{BB28B7A8-D1D6-4ED4-8795-48928828E223}" sibTransId="{C9EEA4D8-3E80-4B44-B31D-1BBCD9962599}"/>
    <dgm:cxn modelId="{802CBCA6-AAE8-44C4-B97B-E9841C5FCA91}" srcId="{5DCF59AA-F07B-4550-83C0-A3AEF830FA0B}" destId="{D66B78F5-5094-4609-BE5D-D29CEFCA6F3F}" srcOrd="1" destOrd="0" parTransId="{497817F5-860B-4E62-A653-D21DA93DE368}" sibTransId="{D8EF14A4-6BD0-49A6-B86E-F5D5F830F96E}"/>
    <dgm:cxn modelId="{94474AAA-E6F6-487C-9C2A-C1B32D444AE1}" type="presOf" srcId="{6B23235D-80F5-4843-A6C5-7ADA3D67E6B4}" destId="{9CBF1C16-4E24-4746-A7E1-EE35D583A7A9}" srcOrd="1" destOrd="0" presId="urn:microsoft.com/office/officeart/2005/8/layout/lProcess2"/>
    <dgm:cxn modelId="{E3DCCBAA-5D0A-4A34-A460-1EA3F813A7DE}" srcId="{56746F37-63B3-4C9F-BBEA-8A5876246824}" destId="{3600C9C7-5EFD-4272-A6D4-6243B6F39848}" srcOrd="5" destOrd="0" parTransId="{1BCDEE62-BCCF-4AC5-A315-CCED97AEB29B}" sibTransId="{66C59A8B-3E90-494E-9C8F-089DB8157F22}"/>
    <dgm:cxn modelId="{F75ADAAB-FF80-4292-958F-85CD887EE424}" type="presOf" srcId="{D801076A-2BDE-4C99-A234-351477B49AD4}" destId="{C4F9CFC2-E61E-4617-B607-89C8CF51E434}" srcOrd="0" destOrd="0" presId="urn:microsoft.com/office/officeart/2005/8/layout/lProcess2"/>
    <dgm:cxn modelId="{1BA6BAAD-8640-46B4-BFEA-3D55487131D9}" srcId="{C109A84F-DC7D-40C1-84A2-ED7103AC5CA8}" destId="{F305CB3B-6CB5-40ED-B16F-018C52942595}" srcOrd="4" destOrd="0" parTransId="{6BB76F4B-FCB4-4A44-A1B8-35CD4A33FD86}" sibTransId="{AC05ACF0-8D5F-47CA-8DC2-61B07B852E33}"/>
    <dgm:cxn modelId="{9DCE70B0-CF8F-4A43-82E4-2EFBDDBF77B4}" type="presOf" srcId="{CFB61F78-D23C-41FD-ACE9-FE37DAC815B1}" destId="{263D82AE-670C-4A5B-BBFD-FC3F1772E6F2}" srcOrd="0" destOrd="0" presId="urn:microsoft.com/office/officeart/2005/8/layout/lProcess2"/>
    <dgm:cxn modelId="{3666D6B1-43BD-416A-9A29-511A12FD66B4}" type="presOf" srcId="{04AA19CE-617A-45B6-AF95-53E9E74B5DDB}" destId="{7E783331-F197-45A3-8211-8C4B3459297D}" srcOrd="0" destOrd="3" presId="urn:microsoft.com/office/officeart/2005/8/layout/lProcess2"/>
    <dgm:cxn modelId="{1C213DB5-7A73-43BA-AD6B-3150DE583199}" type="presOf" srcId="{BD412ACF-1603-4803-B334-365B7D1796FF}" destId="{C3CECC0E-30D1-42A5-A04A-FCE5D77C92A2}" srcOrd="0" destOrd="2" presId="urn:microsoft.com/office/officeart/2005/8/layout/lProcess2"/>
    <dgm:cxn modelId="{BF03C7B5-14CB-4CFC-B1DF-ECE531FCE15D}" srcId="{C109A84F-DC7D-40C1-84A2-ED7103AC5CA8}" destId="{15AFF816-C767-446E-8868-2533E5438D0A}" srcOrd="1" destOrd="0" parTransId="{D9163C73-C86B-4C93-A6C2-7950438A39E3}" sibTransId="{70C6912F-0807-45CB-AFE2-76FC0711FEB1}"/>
    <dgm:cxn modelId="{FD5D4FB8-2933-4C01-BC0A-91DC5473D854}" srcId="{4F5B541C-275F-498D-A1BF-E38720990586}" destId="{D801076A-2BDE-4C99-A234-351477B49AD4}" srcOrd="2" destOrd="0" parTransId="{0D2989D7-C495-4B72-9334-60ED8E3F18F2}" sibTransId="{2EC35722-311F-4D19-A567-376D9032A037}"/>
    <dgm:cxn modelId="{FB91FABA-D33A-4904-BF16-F37AEB02BF8A}" srcId="{F305CB3B-6CB5-40ED-B16F-018C52942595}" destId="{07992EB5-4045-4869-A726-076BADB1819A}" srcOrd="0" destOrd="0" parTransId="{F3022592-2985-4070-8EBE-C2460C0CE79A}" sibTransId="{2604062B-9104-4237-857D-1039CCF6DE7B}"/>
    <dgm:cxn modelId="{9C5F7ABD-855D-4839-B820-F45580F46BB1}" type="presOf" srcId="{48459FBE-E5F6-441E-9B1F-447FF751650D}" destId="{C3CECC0E-30D1-42A5-A04A-FCE5D77C92A2}" srcOrd="0" destOrd="3" presId="urn:microsoft.com/office/officeart/2005/8/layout/lProcess2"/>
    <dgm:cxn modelId="{B1242FBE-B330-4CE1-B76E-2F838F89BE4C}" type="presOf" srcId="{5FBA4CD1-6568-421C-9008-3C7F75F77F6C}" destId="{F166D7A7-3D06-427E-849F-61B28EF6AB3C}" srcOrd="0" destOrd="0" presId="urn:microsoft.com/office/officeart/2005/8/layout/lProcess2"/>
    <dgm:cxn modelId="{FE65B6C1-6943-4DA6-8273-7C2562207DF8}" type="presOf" srcId="{56746F37-63B3-4C9F-BBEA-8A5876246824}" destId="{04B29EC2-13E7-40B6-AE2E-B9892D1DE212}" srcOrd="1" destOrd="0" presId="urn:microsoft.com/office/officeart/2005/8/layout/lProcess2"/>
    <dgm:cxn modelId="{6D8116C4-2093-44B7-BEFF-7F37587010D9}" srcId="{56746F37-63B3-4C9F-BBEA-8A5876246824}" destId="{B349065F-23B8-426E-A999-33E3558A5B64}" srcOrd="4" destOrd="0" parTransId="{BB0E3861-6B15-43DD-956F-240B28B40137}" sibTransId="{5BA5DA06-9252-40AC-91EC-1D3372C63D88}"/>
    <dgm:cxn modelId="{F473EAC4-379D-4BF0-B8D3-1E274D79442D}" srcId="{6B23235D-80F5-4843-A6C5-7ADA3D67E6B4}" destId="{B8DFD30D-57ED-4E4D-A823-AAD08C35AF1F}" srcOrd="4" destOrd="0" parTransId="{F5D551CD-DCC0-477C-BE65-3BEB0AB40F1F}" sibTransId="{8CA90F0A-8DF4-4376-B8D8-BAE0EB2AFD94}"/>
    <dgm:cxn modelId="{3F5D94C8-21E1-4B79-93B9-46F943894601}" type="presOf" srcId="{03A79A5E-947D-46F3-B3DC-48FB503BE228}" destId="{4CBD85BC-767A-4A6A-8602-F2C6116EE92F}" srcOrd="0" destOrd="0" presId="urn:microsoft.com/office/officeart/2005/8/layout/lProcess2"/>
    <dgm:cxn modelId="{21527AC9-8A99-46C7-931E-6FE8884E6A8D}" srcId="{6B23235D-80F5-4843-A6C5-7ADA3D67E6B4}" destId="{FDF807EE-1D3D-471A-8C5E-35E76EC58B50}" srcOrd="2" destOrd="0" parTransId="{E53D916F-A39D-4639-A253-09757CD7B043}" sibTransId="{C75BBDDC-C88B-4247-BB17-DA00D5983DE0}"/>
    <dgm:cxn modelId="{7D37C5CC-23AB-47F3-89CF-2115BC7756BE}" type="presOf" srcId="{1BDC6A7A-6AC2-4B07-991F-BB32678E76BF}" destId="{7E783331-F197-45A3-8211-8C4B3459297D}" srcOrd="0" destOrd="1" presId="urn:microsoft.com/office/officeart/2005/8/layout/lProcess2"/>
    <dgm:cxn modelId="{ADA6F0CC-B416-41A8-81D8-4D4E9B206223}" type="presOf" srcId="{3600C9C7-5EFD-4272-A6D4-6243B6F39848}" destId="{7575571D-AA3C-4AC0-902D-5D84B1671EB9}" srcOrd="0" destOrd="0" presId="urn:microsoft.com/office/officeart/2005/8/layout/lProcess2"/>
    <dgm:cxn modelId="{1671C3CE-2BE1-420E-B309-8EDA3C61B08B}" type="presOf" srcId="{2ABB21B8-2FB4-412E-AD95-471151E562B4}" destId="{349BABEE-F1FA-4080-9C28-5121FC3E47FB}" srcOrd="1" destOrd="0" presId="urn:microsoft.com/office/officeart/2005/8/layout/lProcess2"/>
    <dgm:cxn modelId="{56EC1BD0-438D-41A6-A3CD-92C02BCDF97E}" srcId="{56746F37-63B3-4C9F-BBEA-8A5876246824}" destId="{861D0C12-D171-4737-93D7-A39BEED77B38}" srcOrd="2" destOrd="0" parTransId="{5A814C90-8471-462A-B4EB-AF3D99F1DED0}" sibTransId="{24F04E45-BA90-452F-B854-C37D6524461D}"/>
    <dgm:cxn modelId="{E971E0D1-262A-4181-8858-026A123070BA}" type="presOf" srcId="{15AFF816-C767-446E-8868-2533E5438D0A}" destId="{164F3C60-941B-4646-A0B0-89D983F51E7C}" srcOrd="0" destOrd="0" presId="urn:microsoft.com/office/officeart/2005/8/layout/lProcess2"/>
    <dgm:cxn modelId="{9084F2D4-3AA9-4168-81C3-D47A352FE59C}" type="presOf" srcId="{56746F37-63B3-4C9F-BBEA-8A5876246824}" destId="{4872644E-1187-49EB-A5D0-6BC384FB52B1}" srcOrd="0" destOrd="0" presId="urn:microsoft.com/office/officeart/2005/8/layout/lProcess2"/>
    <dgm:cxn modelId="{874538D5-066B-46B3-B853-3ADCEFC80627}" type="presOf" srcId="{2ABB21B8-2FB4-412E-AD95-471151E562B4}" destId="{1EEF7C43-5E01-4BB9-B978-5E230A3DF66A}" srcOrd="0" destOrd="0" presId="urn:microsoft.com/office/officeart/2005/8/layout/lProcess2"/>
    <dgm:cxn modelId="{C6E3DDD9-5243-463E-A630-13ED5BE69A4F}" srcId="{4F5B541C-275F-498D-A1BF-E38720990586}" destId="{CFB61F78-D23C-41FD-ACE9-FE37DAC815B1}" srcOrd="3" destOrd="0" parTransId="{CB4E52A5-BFD2-4BC5-8F1C-1E3611D14EDC}" sibTransId="{492D483E-48DA-42D1-A085-504FE1B63275}"/>
    <dgm:cxn modelId="{C3C2D6DD-BD79-4364-81AB-E33D9553A3E5}" type="presOf" srcId="{C109A84F-DC7D-40C1-84A2-ED7103AC5CA8}" destId="{1A926D5E-B283-4C29-9850-3C920C8B735E}" srcOrd="0" destOrd="0" presId="urn:microsoft.com/office/officeart/2005/8/layout/lProcess2"/>
    <dgm:cxn modelId="{FB2205DE-D06B-4BBE-BEAA-EEF79C2430CF}" type="presOf" srcId="{362B3950-6947-47F1-B328-933BC2E674DA}" destId="{AD53DE24-013B-45FF-B6B6-40495E64DDD6}" srcOrd="0" destOrd="0" presId="urn:microsoft.com/office/officeart/2005/8/layout/lProcess2"/>
    <dgm:cxn modelId="{17DBF1E2-7F27-4102-B3DB-0C0A9EA1A87C}" type="presOf" srcId="{B75A13E1-404B-457B-9C6F-96471936E90C}" destId="{7E783331-F197-45A3-8211-8C4B3459297D}" srcOrd="0" destOrd="2" presId="urn:microsoft.com/office/officeart/2005/8/layout/lProcess2"/>
    <dgm:cxn modelId="{BDCE17E3-666B-4106-8187-35B79C64E19B}" type="presOf" srcId="{4F5B541C-275F-498D-A1BF-E38720990586}" destId="{84263B6C-60F8-47B5-80CE-8A20BF93D7B7}" srcOrd="1" destOrd="0" presId="urn:microsoft.com/office/officeart/2005/8/layout/lProcess2"/>
    <dgm:cxn modelId="{D8AA14E5-1884-4087-B777-4AEDB2374755}" type="presOf" srcId="{15AFF816-C767-446E-8868-2533E5438D0A}" destId="{8BA0E13F-D06A-4EA2-998C-4E1751A7B6AB}" srcOrd="1" destOrd="0" presId="urn:microsoft.com/office/officeart/2005/8/layout/lProcess2"/>
    <dgm:cxn modelId="{943734E8-9C8A-47B6-9D84-FDA8323EBBC7}" type="presOf" srcId="{E3B452A4-E7BF-421C-8EDD-FD766893EF94}" destId="{C3CECC0E-30D1-42A5-A04A-FCE5D77C92A2}" srcOrd="0" destOrd="1" presId="urn:microsoft.com/office/officeart/2005/8/layout/lProcess2"/>
    <dgm:cxn modelId="{EBFFFFED-A5B0-41DF-9809-A80E44D917FE}" type="presOf" srcId="{3F9E354D-3287-4EC3-B3D8-5D93DAC3F8EC}" destId="{5FD11990-0C55-49CB-A599-F849F264AE99}" srcOrd="0" destOrd="0" presId="urn:microsoft.com/office/officeart/2005/8/layout/lProcess2"/>
    <dgm:cxn modelId="{6CA8CDF1-C8F7-4413-AFDA-F4606DC50E15}" srcId="{33FEC0D8-ACFB-4DD2-81C5-ACE2AAFC8CD0}" destId="{B75A13E1-404B-457B-9C6F-96471936E90C}" srcOrd="1" destOrd="0" parTransId="{08290F71-6745-4DE9-8228-E7BB0BF6B902}" sibTransId="{76E7AEC7-8B59-4AE7-BB1B-5D727CA1201D}"/>
    <dgm:cxn modelId="{90B85DF2-80DC-4E36-9FDC-285A8658FB2D}" srcId="{C109A84F-DC7D-40C1-84A2-ED7103AC5CA8}" destId="{56746F37-63B3-4C9F-BBEA-8A5876246824}" srcOrd="0" destOrd="0" parTransId="{1758EC3B-8876-4B30-B0C6-C4010982C5E6}" sibTransId="{7ACDA99D-E102-4A4B-B9B2-B15BA5DBA8E1}"/>
    <dgm:cxn modelId="{DDB221F5-C2F6-42C5-B542-D2F55D5489A2}" type="presOf" srcId="{50758630-C3BC-4E14-8DD3-D72206380845}" destId="{7E783331-F197-45A3-8211-8C4B3459297D}" srcOrd="0" destOrd="4" presId="urn:microsoft.com/office/officeart/2005/8/layout/lProcess2"/>
    <dgm:cxn modelId="{E1ED5CF5-8147-4C44-A5C3-A1C30F65E116}" type="presOf" srcId="{F305CB3B-6CB5-40ED-B16F-018C52942595}" destId="{E83020C0-9180-4CBC-BD6D-380A177B953A}" srcOrd="0" destOrd="0" presId="urn:microsoft.com/office/officeart/2005/8/layout/lProcess2"/>
    <dgm:cxn modelId="{543E6AF9-E9D0-441F-BFC1-0DA6D8B32676}" type="presOf" srcId="{861D0C12-D171-4737-93D7-A39BEED77B38}" destId="{79805EB3-B4C3-4254-B41F-0A5781D16A4A}" srcOrd="0" destOrd="0" presId="urn:microsoft.com/office/officeart/2005/8/layout/lProcess2"/>
    <dgm:cxn modelId="{EC89AAFD-111A-408D-8928-E5A0BDCCE3BE}" type="presOf" srcId="{A1CA7337-82F1-441C-AEA5-8550F68D146B}" destId="{64A265AC-7EFB-4EFD-9631-581BC9DA1617}" srcOrd="0" destOrd="0" presId="urn:microsoft.com/office/officeart/2005/8/layout/lProcess2"/>
    <dgm:cxn modelId="{1F3DC6FF-4D3A-4B98-ADCC-2DCBE3F04534}" type="presOf" srcId="{C6A3D96C-C9D6-4D81-ABAF-A529066E191F}" destId="{14A92F24-BC3E-4D13-BD11-C870FD9D0607}" srcOrd="0" destOrd="0" presId="urn:microsoft.com/office/officeart/2005/8/layout/lProcess2"/>
    <dgm:cxn modelId="{39185823-B322-435B-9FB4-7E8E3CA2943E}" type="presParOf" srcId="{1A926D5E-B283-4C29-9850-3C920C8B735E}" destId="{7F6390BF-3140-491A-B5E0-57200904175B}" srcOrd="0" destOrd="0" presId="urn:microsoft.com/office/officeart/2005/8/layout/lProcess2"/>
    <dgm:cxn modelId="{72897FA6-1189-415A-A7CA-0470A83F6BA0}" type="presParOf" srcId="{7F6390BF-3140-491A-B5E0-57200904175B}" destId="{4872644E-1187-49EB-A5D0-6BC384FB52B1}" srcOrd="0" destOrd="0" presId="urn:microsoft.com/office/officeart/2005/8/layout/lProcess2"/>
    <dgm:cxn modelId="{899C9981-4C08-4C65-B313-189B6EFC0AB5}" type="presParOf" srcId="{7F6390BF-3140-491A-B5E0-57200904175B}" destId="{04B29EC2-13E7-40B6-AE2E-B9892D1DE212}" srcOrd="1" destOrd="0" presId="urn:microsoft.com/office/officeart/2005/8/layout/lProcess2"/>
    <dgm:cxn modelId="{B0C05CAA-1F93-4A71-BF93-822966444358}" type="presParOf" srcId="{7F6390BF-3140-491A-B5E0-57200904175B}" destId="{F2F03B2E-9293-4034-B554-316C6192882D}" srcOrd="2" destOrd="0" presId="urn:microsoft.com/office/officeart/2005/8/layout/lProcess2"/>
    <dgm:cxn modelId="{A22382AC-4E5B-464C-BB04-63099EF0D4EB}" type="presParOf" srcId="{F2F03B2E-9293-4034-B554-316C6192882D}" destId="{9C0840B7-4DB5-4F73-BBBF-4A145B7F4198}" srcOrd="0" destOrd="0" presId="urn:microsoft.com/office/officeart/2005/8/layout/lProcess2"/>
    <dgm:cxn modelId="{E4CA9B98-1CD5-40F5-9F4A-49E5497C836B}" type="presParOf" srcId="{9C0840B7-4DB5-4F73-BBBF-4A145B7F4198}" destId="{5FD11990-0C55-49CB-A599-F849F264AE99}" srcOrd="0" destOrd="0" presId="urn:microsoft.com/office/officeart/2005/8/layout/lProcess2"/>
    <dgm:cxn modelId="{F5C19882-ECDC-462D-85BC-FE0DD4516C9F}" type="presParOf" srcId="{9C0840B7-4DB5-4F73-BBBF-4A145B7F4198}" destId="{1F5FD487-93B2-4E0D-A407-C20F2CC1DA4A}" srcOrd="1" destOrd="0" presId="urn:microsoft.com/office/officeart/2005/8/layout/lProcess2"/>
    <dgm:cxn modelId="{BA5EF202-4102-4CB2-8F22-1936B16C5303}" type="presParOf" srcId="{9C0840B7-4DB5-4F73-BBBF-4A145B7F4198}" destId="{14A92F24-BC3E-4D13-BD11-C870FD9D0607}" srcOrd="2" destOrd="0" presId="urn:microsoft.com/office/officeart/2005/8/layout/lProcess2"/>
    <dgm:cxn modelId="{3A32FF0B-3CD8-47E9-8C8A-92CA8CEDFEEA}" type="presParOf" srcId="{9C0840B7-4DB5-4F73-BBBF-4A145B7F4198}" destId="{95852DA3-7701-4B10-8FD8-491AA05BD435}" srcOrd="3" destOrd="0" presId="urn:microsoft.com/office/officeart/2005/8/layout/lProcess2"/>
    <dgm:cxn modelId="{821B7E83-F483-4297-AF91-60FC297125B9}" type="presParOf" srcId="{9C0840B7-4DB5-4F73-BBBF-4A145B7F4198}" destId="{79805EB3-B4C3-4254-B41F-0A5781D16A4A}" srcOrd="4" destOrd="0" presId="urn:microsoft.com/office/officeart/2005/8/layout/lProcess2"/>
    <dgm:cxn modelId="{9845F482-87F2-4889-9ACE-2E608033DD62}" type="presParOf" srcId="{9C0840B7-4DB5-4F73-BBBF-4A145B7F4198}" destId="{8CF3BF80-8D4E-46A1-8C5B-68F4779FB188}" srcOrd="5" destOrd="0" presId="urn:microsoft.com/office/officeart/2005/8/layout/lProcess2"/>
    <dgm:cxn modelId="{3E14A656-D0CA-4C56-8E32-F96435B5EFEC}" type="presParOf" srcId="{9C0840B7-4DB5-4F73-BBBF-4A145B7F4198}" destId="{EDBBB4AF-E42E-4B1C-8D8D-D73BC21F588A}" srcOrd="6" destOrd="0" presId="urn:microsoft.com/office/officeart/2005/8/layout/lProcess2"/>
    <dgm:cxn modelId="{789B8985-75F3-499C-81D5-1E530B13AB84}" type="presParOf" srcId="{9C0840B7-4DB5-4F73-BBBF-4A145B7F4198}" destId="{9162C5AF-94D4-447A-857C-5331A6643231}" srcOrd="7" destOrd="0" presId="urn:microsoft.com/office/officeart/2005/8/layout/lProcess2"/>
    <dgm:cxn modelId="{93F8BF29-E21A-4A6B-931E-5F89F6D07574}" type="presParOf" srcId="{9C0840B7-4DB5-4F73-BBBF-4A145B7F4198}" destId="{E98F077A-D071-4F9A-98BA-F3C505E4D9FA}" srcOrd="8" destOrd="0" presId="urn:microsoft.com/office/officeart/2005/8/layout/lProcess2"/>
    <dgm:cxn modelId="{0DA23452-3AC4-41B4-83AA-AFFAC3D1B05D}" type="presParOf" srcId="{9C0840B7-4DB5-4F73-BBBF-4A145B7F4198}" destId="{DA92CD87-4CBC-4E88-B5E1-0E4D25731BD9}" srcOrd="9" destOrd="0" presId="urn:microsoft.com/office/officeart/2005/8/layout/lProcess2"/>
    <dgm:cxn modelId="{7BD6B21F-5F1E-4BE8-85A6-EEDE1A431A8E}" type="presParOf" srcId="{9C0840B7-4DB5-4F73-BBBF-4A145B7F4198}" destId="{7575571D-AA3C-4AC0-902D-5D84B1671EB9}" srcOrd="10" destOrd="0" presId="urn:microsoft.com/office/officeart/2005/8/layout/lProcess2"/>
    <dgm:cxn modelId="{847526CB-C001-4502-B373-DDDB7DAC2CBC}" type="presParOf" srcId="{1A926D5E-B283-4C29-9850-3C920C8B735E}" destId="{2E8AB680-C6F8-48E0-B192-FF8D38CE0CAC}" srcOrd="1" destOrd="0" presId="urn:microsoft.com/office/officeart/2005/8/layout/lProcess2"/>
    <dgm:cxn modelId="{CAD3F9A0-2A5C-42B8-BB17-4D27D08B3E25}" type="presParOf" srcId="{1A926D5E-B283-4C29-9850-3C920C8B735E}" destId="{9BACBFA4-1FDA-426E-8A37-54FB9902FE30}" srcOrd="2" destOrd="0" presId="urn:microsoft.com/office/officeart/2005/8/layout/lProcess2"/>
    <dgm:cxn modelId="{16486EBB-F51A-45D9-9A4D-B693FE37FD80}" type="presParOf" srcId="{9BACBFA4-1FDA-426E-8A37-54FB9902FE30}" destId="{164F3C60-941B-4646-A0B0-89D983F51E7C}" srcOrd="0" destOrd="0" presId="urn:microsoft.com/office/officeart/2005/8/layout/lProcess2"/>
    <dgm:cxn modelId="{D5DCFD16-9EF1-47AF-8ED0-774BE87D149B}" type="presParOf" srcId="{9BACBFA4-1FDA-426E-8A37-54FB9902FE30}" destId="{8BA0E13F-D06A-4EA2-998C-4E1751A7B6AB}" srcOrd="1" destOrd="0" presId="urn:microsoft.com/office/officeart/2005/8/layout/lProcess2"/>
    <dgm:cxn modelId="{A16B3250-B215-4ED8-B6A2-E62C3EE35B9C}" type="presParOf" srcId="{9BACBFA4-1FDA-426E-8A37-54FB9902FE30}" destId="{3368B1B1-DFD1-4757-BF46-C3B1558B348A}" srcOrd="2" destOrd="0" presId="urn:microsoft.com/office/officeart/2005/8/layout/lProcess2"/>
    <dgm:cxn modelId="{FBB3BECC-D9B4-4E3E-B5E5-53C40B9AF27B}" type="presParOf" srcId="{3368B1B1-DFD1-4757-BF46-C3B1558B348A}" destId="{8C6E1E87-AD69-4C2D-B4D7-C4D4C53C5E08}" srcOrd="0" destOrd="0" presId="urn:microsoft.com/office/officeart/2005/8/layout/lProcess2"/>
    <dgm:cxn modelId="{6C14DA27-8A6B-4ECB-994E-58F0B4CB7191}" type="presParOf" srcId="{8C6E1E87-AD69-4C2D-B4D7-C4D4C53C5E08}" destId="{C3CECC0E-30D1-42A5-A04A-FCE5D77C92A2}" srcOrd="0" destOrd="0" presId="urn:microsoft.com/office/officeart/2005/8/layout/lProcess2"/>
    <dgm:cxn modelId="{1D3F739B-EF53-4E39-AD60-D978A805CB33}" type="presParOf" srcId="{8C6E1E87-AD69-4C2D-B4D7-C4D4C53C5E08}" destId="{5423800B-3915-4496-BC65-73D2DCC21140}" srcOrd="1" destOrd="0" presId="urn:microsoft.com/office/officeart/2005/8/layout/lProcess2"/>
    <dgm:cxn modelId="{5A7449FA-5D86-40CC-95E7-256C9C184E50}" type="presParOf" srcId="{8C6E1E87-AD69-4C2D-B4D7-C4D4C53C5E08}" destId="{7E783331-F197-45A3-8211-8C4B3459297D}" srcOrd="2" destOrd="0" presId="urn:microsoft.com/office/officeart/2005/8/layout/lProcess2"/>
    <dgm:cxn modelId="{BED34865-BE2E-4A83-BF40-F30679EA8843}" type="presParOf" srcId="{8C6E1E87-AD69-4C2D-B4D7-C4D4C53C5E08}" destId="{6B87BEB7-D024-428F-A80C-53D7A86DBD99}" srcOrd="3" destOrd="0" presId="urn:microsoft.com/office/officeart/2005/8/layout/lProcess2"/>
    <dgm:cxn modelId="{6357F8C3-BBEC-499D-AF61-2A71EB238BF4}" type="presParOf" srcId="{8C6E1E87-AD69-4C2D-B4D7-C4D4C53C5E08}" destId="{2DF0D184-13A7-4767-AD97-49066A94BDA3}" srcOrd="4" destOrd="0" presId="urn:microsoft.com/office/officeart/2005/8/layout/lProcess2"/>
    <dgm:cxn modelId="{D4B306D5-1F44-42AB-9768-094087AEB798}" type="presParOf" srcId="{1A926D5E-B283-4C29-9850-3C920C8B735E}" destId="{5B401CC8-C7D6-4CC4-841C-559BC64AAB83}" srcOrd="3" destOrd="0" presId="urn:microsoft.com/office/officeart/2005/8/layout/lProcess2"/>
    <dgm:cxn modelId="{5FFC7206-4059-4B56-9C0B-17AD6D694C1C}" type="presParOf" srcId="{1A926D5E-B283-4C29-9850-3C920C8B735E}" destId="{DB277788-C223-4EFD-A53E-E3D42949680E}" srcOrd="4" destOrd="0" presId="urn:microsoft.com/office/officeart/2005/8/layout/lProcess2"/>
    <dgm:cxn modelId="{E5EAFD02-A8E5-4BD8-A09A-ADDC2ABE6BF4}" type="presParOf" srcId="{DB277788-C223-4EFD-A53E-E3D42949680E}" destId="{05587A73-1D4A-490F-9FFB-7E0ED5369050}" srcOrd="0" destOrd="0" presId="urn:microsoft.com/office/officeart/2005/8/layout/lProcess2"/>
    <dgm:cxn modelId="{42567042-3CA6-425A-A925-CE86068F8AA1}" type="presParOf" srcId="{DB277788-C223-4EFD-A53E-E3D42949680E}" destId="{84263B6C-60F8-47B5-80CE-8A20BF93D7B7}" srcOrd="1" destOrd="0" presId="urn:microsoft.com/office/officeart/2005/8/layout/lProcess2"/>
    <dgm:cxn modelId="{35107732-B538-402E-9F34-1049FAF2A960}" type="presParOf" srcId="{DB277788-C223-4EFD-A53E-E3D42949680E}" destId="{458B7E80-B5BB-4A24-87B9-AB32D6DC3F4E}" srcOrd="2" destOrd="0" presId="urn:microsoft.com/office/officeart/2005/8/layout/lProcess2"/>
    <dgm:cxn modelId="{86B71A68-3390-4AF7-A295-A37BFBEC1375}" type="presParOf" srcId="{458B7E80-B5BB-4A24-87B9-AB32D6DC3F4E}" destId="{72F82D68-3B15-496C-B6A9-BC3DEEA9248A}" srcOrd="0" destOrd="0" presId="urn:microsoft.com/office/officeart/2005/8/layout/lProcess2"/>
    <dgm:cxn modelId="{73314ADD-906F-43C0-852A-4DB0B3738F8A}" type="presParOf" srcId="{72F82D68-3B15-496C-B6A9-BC3DEEA9248A}" destId="{F5E04504-5575-4068-B7B3-815F2CA22591}" srcOrd="0" destOrd="0" presId="urn:microsoft.com/office/officeart/2005/8/layout/lProcess2"/>
    <dgm:cxn modelId="{BBCE5733-493B-462D-A367-63D84C2F98B3}" type="presParOf" srcId="{72F82D68-3B15-496C-B6A9-BC3DEEA9248A}" destId="{1C2ED518-3F38-4768-BEE6-431B2A7CB310}" srcOrd="1" destOrd="0" presId="urn:microsoft.com/office/officeart/2005/8/layout/lProcess2"/>
    <dgm:cxn modelId="{14595CC0-8DFA-49C0-B985-9B1BBF606112}" type="presParOf" srcId="{72F82D68-3B15-496C-B6A9-BC3DEEA9248A}" destId="{22D4155E-6F67-40B0-88DA-40F0DF51E723}" srcOrd="2" destOrd="0" presId="urn:microsoft.com/office/officeart/2005/8/layout/lProcess2"/>
    <dgm:cxn modelId="{EFA4FE98-8887-4DE2-9A34-E159F7908426}" type="presParOf" srcId="{72F82D68-3B15-496C-B6A9-BC3DEEA9248A}" destId="{BED5FD4E-C2E9-44BC-840B-90334AD8D698}" srcOrd="3" destOrd="0" presId="urn:microsoft.com/office/officeart/2005/8/layout/lProcess2"/>
    <dgm:cxn modelId="{20F5F8B5-7438-4D92-9457-11205D922212}" type="presParOf" srcId="{72F82D68-3B15-496C-B6A9-BC3DEEA9248A}" destId="{C4F9CFC2-E61E-4617-B607-89C8CF51E434}" srcOrd="4" destOrd="0" presId="urn:microsoft.com/office/officeart/2005/8/layout/lProcess2"/>
    <dgm:cxn modelId="{ABF59805-21B3-4781-A07D-814FE4A9B0DC}" type="presParOf" srcId="{72F82D68-3B15-496C-B6A9-BC3DEEA9248A}" destId="{1513D4B4-2F4E-475F-9CD7-8DEC231B87D6}" srcOrd="5" destOrd="0" presId="urn:microsoft.com/office/officeart/2005/8/layout/lProcess2"/>
    <dgm:cxn modelId="{C4203F4C-A496-4BA4-A06E-C5D54B118641}" type="presParOf" srcId="{72F82D68-3B15-496C-B6A9-BC3DEEA9248A}" destId="{263D82AE-670C-4A5B-BBFD-FC3F1772E6F2}" srcOrd="6" destOrd="0" presId="urn:microsoft.com/office/officeart/2005/8/layout/lProcess2"/>
    <dgm:cxn modelId="{4BF86B28-99D1-4B75-A79E-038FC6B8472B}" type="presParOf" srcId="{1A926D5E-B283-4C29-9850-3C920C8B735E}" destId="{470C68EA-0954-40F4-BB8B-2A44423FB84B}" srcOrd="5" destOrd="0" presId="urn:microsoft.com/office/officeart/2005/8/layout/lProcess2"/>
    <dgm:cxn modelId="{D645E4A4-B026-414A-85AA-A74B9F46FEE3}" type="presParOf" srcId="{1A926D5E-B283-4C29-9850-3C920C8B735E}" destId="{BDB17154-5FEC-48CA-ACD9-A7886D805128}" srcOrd="6" destOrd="0" presId="urn:microsoft.com/office/officeart/2005/8/layout/lProcess2"/>
    <dgm:cxn modelId="{532AA337-62E3-4944-BE5E-F402829391F4}" type="presParOf" srcId="{BDB17154-5FEC-48CA-ACD9-A7886D805128}" destId="{47A814AB-0007-43CB-8E66-6E82FB77AA93}" srcOrd="0" destOrd="0" presId="urn:microsoft.com/office/officeart/2005/8/layout/lProcess2"/>
    <dgm:cxn modelId="{B00315B2-9851-412A-9974-752D8F9D0B09}" type="presParOf" srcId="{BDB17154-5FEC-48CA-ACD9-A7886D805128}" destId="{9CBF1C16-4E24-4746-A7E1-EE35D583A7A9}" srcOrd="1" destOrd="0" presId="urn:microsoft.com/office/officeart/2005/8/layout/lProcess2"/>
    <dgm:cxn modelId="{E906C177-A9EE-4A33-8978-DF96BD76BD6D}" type="presParOf" srcId="{BDB17154-5FEC-48CA-ACD9-A7886D805128}" destId="{4BC97E73-9C07-4F39-82E4-354D0E825A65}" srcOrd="2" destOrd="0" presId="urn:microsoft.com/office/officeart/2005/8/layout/lProcess2"/>
    <dgm:cxn modelId="{C05CF19E-72D2-4108-9C0B-D646E3FE9EF6}" type="presParOf" srcId="{4BC97E73-9C07-4F39-82E4-354D0E825A65}" destId="{D9998B7C-C7DB-4E5F-87E0-8436D51AC7CA}" srcOrd="0" destOrd="0" presId="urn:microsoft.com/office/officeart/2005/8/layout/lProcess2"/>
    <dgm:cxn modelId="{61FC4B91-9E59-4566-A826-1FDC3AF0C313}" type="presParOf" srcId="{D9998B7C-C7DB-4E5F-87E0-8436D51AC7CA}" destId="{AD53DE24-013B-45FF-B6B6-40495E64DDD6}" srcOrd="0" destOrd="0" presId="urn:microsoft.com/office/officeart/2005/8/layout/lProcess2"/>
    <dgm:cxn modelId="{B11EBF06-1DBF-4222-839A-ACA506B3DD64}" type="presParOf" srcId="{D9998B7C-C7DB-4E5F-87E0-8436D51AC7CA}" destId="{4654270B-4FF1-41B4-9D0B-92CBF99F4F93}" srcOrd="1" destOrd="0" presId="urn:microsoft.com/office/officeart/2005/8/layout/lProcess2"/>
    <dgm:cxn modelId="{A0B52663-EBE4-4004-826E-7CF404840B1F}" type="presParOf" srcId="{D9998B7C-C7DB-4E5F-87E0-8436D51AC7CA}" destId="{AD632D7B-6270-478B-8CD0-D75C698F7794}" srcOrd="2" destOrd="0" presId="urn:microsoft.com/office/officeart/2005/8/layout/lProcess2"/>
    <dgm:cxn modelId="{CBAA0E32-08CA-4B56-BF56-A49999EA9A3D}" type="presParOf" srcId="{D9998B7C-C7DB-4E5F-87E0-8436D51AC7CA}" destId="{D7C91E2A-8534-473C-902D-A48E2EFC2B63}" srcOrd="3" destOrd="0" presId="urn:microsoft.com/office/officeart/2005/8/layout/lProcess2"/>
    <dgm:cxn modelId="{3195562E-2E4B-4DCA-9966-813ACD6C69F7}" type="presParOf" srcId="{D9998B7C-C7DB-4E5F-87E0-8436D51AC7CA}" destId="{5DAF9727-71EA-4542-A0DD-DCB689D6D5E7}" srcOrd="4" destOrd="0" presId="urn:microsoft.com/office/officeart/2005/8/layout/lProcess2"/>
    <dgm:cxn modelId="{A1116820-719B-4186-AA55-3772E1D48D3F}" type="presParOf" srcId="{D9998B7C-C7DB-4E5F-87E0-8436D51AC7CA}" destId="{CE96F3E2-2BC8-4005-929E-86FA443A1146}" srcOrd="5" destOrd="0" presId="urn:microsoft.com/office/officeart/2005/8/layout/lProcess2"/>
    <dgm:cxn modelId="{386D6026-48B7-4A10-826A-6C3032E5C62F}" type="presParOf" srcId="{D9998B7C-C7DB-4E5F-87E0-8436D51AC7CA}" destId="{8DFC8029-2E7D-4D4F-AC13-901A09040741}" srcOrd="6" destOrd="0" presId="urn:microsoft.com/office/officeart/2005/8/layout/lProcess2"/>
    <dgm:cxn modelId="{FED85B60-71CF-4BED-9D03-F39E9B565AAD}" type="presParOf" srcId="{D9998B7C-C7DB-4E5F-87E0-8436D51AC7CA}" destId="{83981B87-EE09-47C1-A194-E9562EAB24CC}" srcOrd="7" destOrd="0" presId="urn:microsoft.com/office/officeart/2005/8/layout/lProcess2"/>
    <dgm:cxn modelId="{769E0AC5-612E-4482-89A0-99833CC6AD0D}" type="presParOf" srcId="{D9998B7C-C7DB-4E5F-87E0-8436D51AC7CA}" destId="{527679AC-25ED-4768-970B-4284CD4F31D4}" srcOrd="8" destOrd="0" presId="urn:microsoft.com/office/officeart/2005/8/layout/lProcess2"/>
    <dgm:cxn modelId="{8C96A0FD-CC4A-4981-A8BE-AF2812CC3D7A}" type="presParOf" srcId="{D9998B7C-C7DB-4E5F-87E0-8436D51AC7CA}" destId="{0342A3A7-19B7-4D38-A894-3201BDF6C1A8}" srcOrd="9" destOrd="0" presId="urn:microsoft.com/office/officeart/2005/8/layout/lProcess2"/>
    <dgm:cxn modelId="{EC5B7CEC-C334-42D3-8B32-D93673D46FE8}" type="presParOf" srcId="{D9998B7C-C7DB-4E5F-87E0-8436D51AC7CA}" destId="{7235271D-D6CB-4FD7-AD1F-D897F7260376}" srcOrd="10" destOrd="0" presId="urn:microsoft.com/office/officeart/2005/8/layout/lProcess2"/>
    <dgm:cxn modelId="{2265B33E-3669-46E0-AD71-59AC70EDC357}" type="presParOf" srcId="{1A926D5E-B283-4C29-9850-3C920C8B735E}" destId="{D1CCFA71-7F81-451C-A9D4-142B1FBA2299}" srcOrd="7" destOrd="0" presId="urn:microsoft.com/office/officeart/2005/8/layout/lProcess2"/>
    <dgm:cxn modelId="{9FC692F3-2C39-4431-B6FA-EED9123B838E}" type="presParOf" srcId="{1A926D5E-B283-4C29-9850-3C920C8B735E}" destId="{302DBB7B-BE2C-4841-ADB3-950485E9DA78}" srcOrd="8" destOrd="0" presId="urn:microsoft.com/office/officeart/2005/8/layout/lProcess2"/>
    <dgm:cxn modelId="{0AE0CF2D-16DB-4D61-89FC-E0FB9F1567EC}" type="presParOf" srcId="{302DBB7B-BE2C-4841-ADB3-950485E9DA78}" destId="{E83020C0-9180-4CBC-BD6D-380A177B953A}" srcOrd="0" destOrd="0" presId="urn:microsoft.com/office/officeart/2005/8/layout/lProcess2"/>
    <dgm:cxn modelId="{07160856-D368-4782-AE99-758E0939CF83}" type="presParOf" srcId="{302DBB7B-BE2C-4841-ADB3-950485E9DA78}" destId="{771350D4-73EE-43FE-A36D-8306C71DF1E5}" srcOrd="1" destOrd="0" presId="urn:microsoft.com/office/officeart/2005/8/layout/lProcess2"/>
    <dgm:cxn modelId="{2EF087A9-732D-46C2-8CAB-DA124AF24086}" type="presParOf" srcId="{302DBB7B-BE2C-4841-ADB3-950485E9DA78}" destId="{F3625916-1A08-4666-8809-24963BB33A41}" srcOrd="2" destOrd="0" presId="urn:microsoft.com/office/officeart/2005/8/layout/lProcess2"/>
    <dgm:cxn modelId="{BD36EE3E-7E9D-45ED-A246-A22FD94490F5}" type="presParOf" srcId="{F3625916-1A08-4666-8809-24963BB33A41}" destId="{17C83C06-17F3-4FAA-B7D7-515C0A6F9892}" srcOrd="0" destOrd="0" presId="urn:microsoft.com/office/officeart/2005/8/layout/lProcess2"/>
    <dgm:cxn modelId="{8EEEBE5D-D66D-48AF-8F6D-B37A5B0A8D65}" type="presParOf" srcId="{17C83C06-17F3-4FAA-B7D7-515C0A6F9892}" destId="{08506118-7041-46E6-9CEB-FE92FB3A218E}" srcOrd="0" destOrd="0" presId="urn:microsoft.com/office/officeart/2005/8/layout/lProcess2"/>
    <dgm:cxn modelId="{6462DCA6-5B2E-4253-B39B-55F764F8D65A}" type="presParOf" srcId="{17C83C06-17F3-4FAA-B7D7-515C0A6F9892}" destId="{753AF539-8DA8-439B-8BAD-1C8CC9A46D57}" srcOrd="1" destOrd="0" presId="urn:microsoft.com/office/officeart/2005/8/layout/lProcess2"/>
    <dgm:cxn modelId="{FCBEDBD5-2CDD-4F88-B927-06F4845454C8}" type="presParOf" srcId="{17C83C06-17F3-4FAA-B7D7-515C0A6F9892}" destId="{F166D7A7-3D06-427E-849F-61B28EF6AB3C}" srcOrd="2" destOrd="0" presId="urn:microsoft.com/office/officeart/2005/8/layout/lProcess2"/>
    <dgm:cxn modelId="{2FCD6F37-5178-4975-A402-6DB2042A124D}" type="presParOf" srcId="{17C83C06-17F3-4FAA-B7D7-515C0A6F9892}" destId="{5A30949C-A45A-4A65-88B0-9A840E193AAC}" srcOrd="3" destOrd="0" presId="urn:microsoft.com/office/officeart/2005/8/layout/lProcess2"/>
    <dgm:cxn modelId="{20AEC0C3-5035-4BAA-A43E-633FD08E97C9}" type="presParOf" srcId="{17C83C06-17F3-4FAA-B7D7-515C0A6F9892}" destId="{4CBD85BC-767A-4A6A-8602-F2C6116EE92F}" srcOrd="4" destOrd="0" presId="urn:microsoft.com/office/officeart/2005/8/layout/lProcess2"/>
    <dgm:cxn modelId="{92C45317-965C-48A1-B988-A8BB2D7DBAD2}" type="presParOf" srcId="{17C83C06-17F3-4FAA-B7D7-515C0A6F9892}" destId="{BCF9B784-329B-44EA-803E-354D2E9092B2}" srcOrd="5" destOrd="0" presId="urn:microsoft.com/office/officeart/2005/8/layout/lProcess2"/>
    <dgm:cxn modelId="{93C15CD9-6D30-467C-BCC7-2432141B75FD}" type="presParOf" srcId="{17C83C06-17F3-4FAA-B7D7-515C0A6F9892}" destId="{6CF0A005-BE89-4735-ADA1-81DB6C1FE6C6}" srcOrd="6" destOrd="0" presId="urn:microsoft.com/office/officeart/2005/8/layout/lProcess2"/>
    <dgm:cxn modelId="{6BB91304-7568-4AEC-9982-4C848E743F5E}" type="presParOf" srcId="{1A926D5E-B283-4C29-9850-3C920C8B735E}" destId="{602514C1-23F9-48AB-A076-A1A4C4FD2E0D}" srcOrd="9" destOrd="0" presId="urn:microsoft.com/office/officeart/2005/8/layout/lProcess2"/>
    <dgm:cxn modelId="{E7809790-04D7-42F9-8956-A9B8E092062D}" type="presParOf" srcId="{1A926D5E-B283-4C29-9850-3C920C8B735E}" destId="{DC024C68-C2C9-49EB-A76B-4127AD0CA68D}" srcOrd="10" destOrd="0" presId="urn:microsoft.com/office/officeart/2005/8/layout/lProcess2"/>
    <dgm:cxn modelId="{1E080E94-57E7-434A-8EFD-E20A195D001D}" type="presParOf" srcId="{DC024C68-C2C9-49EB-A76B-4127AD0CA68D}" destId="{1EEF7C43-5E01-4BB9-B978-5E230A3DF66A}" srcOrd="0" destOrd="0" presId="urn:microsoft.com/office/officeart/2005/8/layout/lProcess2"/>
    <dgm:cxn modelId="{CCF406E1-BA72-41F7-9705-8364F176C43D}" type="presParOf" srcId="{DC024C68-C2C9-49EB-A76B-4127AD0CA68D}" destId="{349BABEE-F1FA-4080-9C28-5121FC3E47FB}" srcOrd="1" destOrd="0" presId="urn:microsoft.com/office/officeart/2005/8/layout/lProcess2"/>
    <dgm:cxn modelId="{B17939CD-CB51-4E8B-89CE-95BB68341542}" type="presParOf" srcId="{DC024C68-C2C9-49EB-A76B-4127AD0CA68D}" destId="{451949A0-2444-43B5-A16E-269A8427DDB1}" srcOrd="2" destOrd="0" presId="urn:microsoft.com/office/officeart/2005/8/layout/lProcess2"/>
    <dgm:cxn modelId="{4C724AA6-B8C6-48CB-AFF1-B6F7CBB23F1E}" type="presParOf" srcId="{451949A0-2444-43B5-A16E-269A8427DDB1}" destId="{850D1B46-07D7-482A-BB87-942838802026}" srcOrd="0" destOrd="0" presId="urn:microsoft.com/office/officeart/2005/8/layout/lProcess2"/>
    <dgm:cxn modelId="{638A483A-F1A4-45EF-A343-CF275C316B86}" type="presParOf" srcId="{850D1B46-07D7-482A-BB87-942838802026}" destId="{4377EF79-608D-47AE-A40C-34435E581FE8}" srcOrd="0" destOrd="0" presId="urn:microsoft.com/office/officeart/2005/8/layout/lProcess2"/>
    <dgm:cxn modelId="{B95DE8BD-58F5-4495-A36D-D4C40A12C720}" type="presParOf" srcId="{850D1B46-07D7-482A-BB87-942838802026}" destId="{81AB9DD0-3EF7-4C64-96CD-A0A025A10657}" srcOrd="1" destOrd="0" presId="urn:microsoft.com/office/officeart/2005/8/layout/lProcess2"/>
    <dgm:cxn modelId="{E4375D5F-464D-4F01-B1A0-7E42AEEFE9A6}" type="presParOf" srcId="{850D1B46-07D7-482A-BB87-942838802026}" destId="{64A265AC-7EFB-4EFD-9631-581BC9DA1617}" srcOrd="2" destOrd="0" presId="urn:microsoft.com/office/officeart/2005/8/layout/lProcess2"/>
    <dgm:cxn modelId="{42AA052D-502A-4469-9D0E-C49B5D08C016}" type="presParOf" srcId="{850D1B46-07D7-482A-BB87-942838802026}" destId="{A67ED9D8-CABE-472D-9694-147049299F46}" srcOrd="3" destOrd="0" presId="urn:microsoft.com/office/officeart/2005/8/layout/lProcess2"/>
    <dgm:cxn modelId="{AA835A76-EE0F-449D-B838-D7165C40944D}" type="presParOf" srcId="{850D1B46-07D7-482A-BB87-942838802026}" destId="{816A46DF-072C-422F-AF5C-C8FADB087D19}"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09A84F-DC7D-40C1-84A2-ED7103AC5CA8}" type="doc">
      <dgm:prSet loTypeId="urn:microsoft.com/office/officeart/2005/8/layout/lProcess2" loCatId="list" qsTypeId="urn:microsoft.com/office/officeart/2005/8/quickstyle/simple2" qsCatId="simple" csTypeId="urn:microsoft.com/office/officeart/2005/8/colors/accent6_1" csCatId="accent6" phldr="1"/>
      <dgm:spPr/>
      <dgm:t>
        <a:bodyPr/>
        <a:lstStyle/>
        <a:p>
          <a:endParaRPr lang="en-US"/>
        </a:p>
      </dgm:t>
    </dgm:pt>
    <dgm:pt modelId="{56746F37-63B3-4C9F-BBEA-8A5876246824}">
      <dgm:prSet phldrT="[Text]"/>
      <dgm:spPr/>
      <dgm:t>
        <a:bodyPr/>
        <a:lstStyle/>
        <a:p>
          <a:r>
            <a:rPr lang="en-US" dirty="0"/>
            <a:t>Semantic Model</a:t>
          </a:r>
        </a:p>
      </dgm:t>
    </dgm:pt>
    <dgm:pt modelId="{1758EC3B-8876-4B30-B0C6-C4010982C5E6}" type="parTrans" cxnId="{90B85DF2-80DC-4E36-9FDC-285A8658FB2D}">
      <dgm:prSet/>
      <dgm:spPr/>
      <dgm:t>
        <a:bodyPr/>
        <a:lstStyle/>
        <a:p>
          <a:endParaRPr lang="en-US"/>
        </a:p>
      </dgm:t>
    </dgm:pt>
    <dgm:pt modelId="{7ACDA99D-E102-4A4B-B9B2-B15BA5DBA8E1}" type="sibTrans" cxnId="{90B85DF2-80DC-4E36-9FDC-285A8658FB2D}">
      <dgm:prSet/>
      <dgm:spPr/>
      <dgm:t>
        <a:bodyPr/>
        <a:lstStyle/>
        <a:p>
          <a:endParaRPr lang="en-US"/>
        </a:p>
      </dgm:t>
    </dgm:pt>
    <dgm:pt modelId="{3F9E354D-3287-4EC3-B3D8-5D93DAC3F8EC}">
      <dgm:prSet phldrT="[Text]"/>
      <dgm:spPr/>
      <dgm:t>
        <a:bodyPr/>
        <a:lstStyle/>
        <a:p>
          <a:r>
            <a:rPr lang="en-US" dirty="0"/>
            <a:t>Business Friendly Table, Column and Measure Names</a:t>
          </a:r>
        </a:p>
      </dgm:t>
    </dgm:pt>
    <dgm:pt modelId="{93B9C158-E62F-4F58-BE9D-66BA70B2BC1D}" type="parTrans" cxnId="{FFB06A8C-C7C3-454B-ADEF-09C0CCA4C66E}">
      <dgm:prSet/>
      <dgm:spPr/>
      <dgm:t>
        <a:bodyPr/>
        <a:lstStyle/>
        <a:p>
          <a:endParaRPr lang="en-US"/>
        </a:p>
      </dgm:t>
    </dgm:pt>
    <dgm:pt modelId="{FB633EE5-1E82-409F-9DBA-D2C58EAAB2B3}" type="sibTrans" cxnId="{FFB06A8C-C7C3-454B-ADEF-09C0CCA4C66E}">
      <dgm:prSet/>
      <dgm:spPr/>
      <dgm:t>
        <a:bodyPr/>
        <a:lstStyle/>
        <a:p>
          <a:endParaRPr lang="en-US"/>
        </a:p>
      </dgm:t>
    </dgm:pt>
    <dgm:pt modelId="{861D0C12-D171-4737-93D7-A39BEED77B38}">
      <dgm:prSet phldrT="[Text]"/>
      <dgm:spPr/>
      <dgm:t>
        <a:bodyPr/>
        <a:lstStyle/>
        <a:p>
          <a:r>
            <a:rPr lang="en-US" dirty="0"/>
            <a:t>Define Descriptions</a:t>
          </a:r>
        </a:p>
      </dgm:t>
    </dgm:pt>
    <dgm:pt modelId="{5A814C90-8471-462A-B4EB-AF3D99F1DED0}" type="parTrans" cxnId="{56EC1BD0-438D-41A6-A3CD-92C02BCDF97E}">
      <dgm:prSet/>
      <dgm:spPr/>
      <dgm:t>
        <a:bodyPr/>
        <a:lstStyle/>
        <a:p>
          <a:endParaRPr lang="en-US"/>
        </a:p>
      </dgm:t>
    </dgm:pt>
    <dgm:pt modelId="{24F04E45-BA90-452F-B854-C37D6524461D}" type="sibTrans" cxnId="{56EC1BD0-438D-41A6-A3CD-92C02BCDF97E}">
      <dgm:prSet/>
      <dgm:spPr/>
      <dgm:t>
        <a:bodyPr/>
        <a:lstStyle/>
        <a:p>
          <a:endParaRPr lang="en-US"/>
        </a:p>
      </dgm:t>
    </dgm:pt>
    <dgm:pt modelId="{2EA9BF31-F7AF-4483-A28F-AC63C98F5C48}">
      <dgm:prSet phldrT="[Text]"/>
      <dgm:spPr/>
      <dgm:t>
        <a:bodyPr/>
        <a:lstStyle/>
        <a:p>
          <a:r>
            <a:rPr lang="en-US" dirty="0"/>
            <a:t>Provide Synonyms</a:t>
          </a:r>
        </a:p>
      </dgm:t>
    </dgm:pt>
    <dgm:pt modelId="{21FA0B4F-5C9A-4EDF-843A-D0BDBB0FD2FA}" type="parTrans" cxnId="{3F307B44-BED2-4CBA-A5B8-529CFC5840CF}">
      <dgm:prSet/>
      <dgm:spPr/>
      <dgm:t>
        <a:bodyPr/>
        <a:lstStyle/>
        <a:p>
          <a:endParaRPr lang="en-US"/>
        </a:p>
      </dgm:t>
    </dgm:pt>
    <dgm:pt modelId="{CD9B25B4-8F80-4DA2-8843-D0D5F784726B}" type="sibTrans" cxnId="{3F307B44-BED2-4CBA-A5B8-529CFC5840CF}">
      <dgm:prSet/>
      <dgm:spPr/>
      <dgm:t>
        <a:bodyPr/>
        <a:lstStyle/>
        <a:p>
          <a:endParaRPr lang="en-US"/>
        </a:p>
      </dgm:t>
    </dgm:pt>
    <dgm:pt modelId="{4F5B541C-275F-498D-A1BF-E38720990586}">
      <dgm:prSet phldrT="[Text]"/>
      <dgm:spPr/>
      <dgm:t>
        <a:bodyPr/>
        <a:lstStyle/>
        <a:p>
          <a:r>
            <a:rPr lang="en-US" dirty="0"/>
            <a:t>DA Integration</a:t>
          </a:r>
        </a:p>
      </dgm:t>
    </dgm:pt>
    <dgm:pt modelId="{6B7AF40E-2E4B-4439-A6B9-3CA7629E1D16}" type="parTrans" cxnId="{F5E0AE96-2E0E-4D63-87BE-8F059AFC2811}">
      <dgm:prSet/>
      <dgm:spPr/>
      <dgm:t>
        <a:bodyPr/>
        <a:lstStyle/>
        <a:p>
          <a:endParaRPr lang="en-US"/>
        </a:p>
      </dgm:t>
    </dgm:pt>
    <dgm:pt modelId="{DD9D73FA-A711-47DA-AE8F-1D1356556130}" type="sibTrans" cxnId="{F5E0AE96-2E0E-4D63-87BE-8F059AFC2811}">
      <dgm:prSet/>
      <dgm:spPr/>
      <dgm:t>
        <a:bodyPr/>
        <a:lstStyle/>
        <a:p>
          <a:endParaRPr lang="en-US"/>
        </a:p>
      </dgm:t>
    </dgm:pt>
    <dgm:pt modelId="{E2B7140F-AFC9-4C5E-99E8-8D096F1C6A7B}">
      <dgm:prSet phldrT="[Text]"/>
      <dgm:spPr/>
      <dgm:t>
        <a:bodyPr/>
        <a:lstStyle/>
        <a:p>
          <a:r>
            <a:rPr lang="en-US" dirty="0"/>
            <a:t>Within Fabric</a:t>
          </a:r>
        </a:p>
      </dgm:t>
    </dgm:pt>
    <dgm:pt modelId="{004C850B-1FCF-43DF-878F-8E39901E1BEF}" type="parTrans" cxnId="{36BB2A22-A267-4944-8705-AFDE256C2337}">
      <dgm:prSet/>
      <dgm:spPr/>
      <dgm:t>
        <a:bodyPr/>
        <a:lstStyle/>
        <a:p>
          <a:endParaRPr lang="en-US"/>
        </a:p>
      </dgm:t>
    </dgm:pt>
    <dgm:pt modelId="{3B5818E4-A97F-4649-A42B-B9D2A85288C5}" type="sibTrans" cxnId="{36BB2A22-A267-4944-8705-AFDE256C2337}">
      <dgm:prSet/>
      <dgm:spPr/>
      <dgm:t>
        <a:bodyPr/>
        <a:lstStyle/>
        <a:p>
          <a:endParaRPr lang="en-US"/>
        </a:p>
      </dgm:t>
    </dgm:pt>
    <dgm:pt modelId="{0B658FDD-6DE3-4767-ACAC-F2A8D23AC2A7}">
      <dgm:prSet phldrT="[Text]"/>
      <dgm:spPr/>
      <dgm:t>
        <a:bodyPr/>
        <a:lstStyle/>
        <a:p>
          <a:r>
            <a:rPr lang="en-US" dirty="0"/>
            <a:t>Azure AI Foundry</a:t>
          </a:r>
        </a:p>
      </dgm:t>
    </dgm:pt>
    <dgm:pt modelId="{25F61D2F-FFA7-41BF-995F-522130CFC89A}" type="parTrans" cxnId="{7CC95D84-E431-448A-B9E6-7D579FE4E71C}">
      <dgm:prSet/>
      <dgm:spPr/>
      <dgm:t>
        <a:bodyPr/>
        <a:lstStyle/>
        <a:p>
          <a:endParaRPr lang="en-US"/>
        </a:p>
      </dgm:t>
    </dgm:pt>
    <dgm:pt modelId="{1BB314D6-3977-4641-9D52-F41E1045456E}" type="sibTrans" cxnId="{7CC95D84-E431-448A-B9E6-7D579FE4E71C}">
      <dgm:prSet/>
      <dgm:spPr/>
      <dgm:t>
        <a:bodyPr/>
        <a:lstStyle/>
        <a:p>
          <a:endParaRPr lang="en-US"/>
        </a:p>
      </dgm:t>
    </dgm:pt>
    <dgm:pt modelId="{D801076A-2BDE-4C99-A234-351477B49AD4}">
      <dgm:prSet phldrT="[Text]"/>
      <dgm:spPr/>
      <dgm:t>
        <a:bodyPr/>
        <a:lstStyle/>
        <a:p>
          <a:r>
            <a:rPr lang="en-US" dirty="0"/>
            <a:t>Teams</a:t>
          </a:r>
        </a:p>
      </dgm:t>
    </dgm:pt>
    <dgm:pt modelId="{0D2989D7-C495-4B72-9334-60ED8E3F18F2}" type="parTrans" cxnId="{FD5D4FB8-2933-4C01-BC0A-91DC5473D854}">
      <dgm:prSet/>
      <dgm:spPr/>
      <dgm:t>
        <a:bodyPr/>
        <a:lstStyle/>
        <a:p>
          <a:endParaRPr lang="en-US"/>
        </a:p>
      </dgm:t>
    </dgm:pt>
    <dgm:pt modelId="{2EC35722-311F-4D19-A567-376D9032A037}" type="sibTrans" cxnId="{FD5D4FB8-2933-4C01-BC0A-91DC5473D854}">
      <dgm:prSet/>
      <dgm:spPr/>
      <dgm:t>
        <a:bodyPr/>
        <a:lstStyle/>
        <a:p>
          <a:endParaRPr lang="en-US"/>
        </a:p>
      </dgm:t>
    </dgm:pt>
    <dgm:pt modelId="{15AFF816-C767-446E-8868-2533E5438D0A}">
      <dgm:prSet phldrT="[Text]"/>
      <dgm:spPr/>
      <dgm:t>
        <a:bodyPr/>
        <a:lstStyle/>
        <a:p>
          <a:r>
            <a:rPr lang="en-US" dirty="0"/>
            <a:t>Data Agents</a:t>
          </a:r>
        </a:p>
      </dgm:t>
    </dgm:pt>
    <dgm:pt modelId="{D9163C73-C86B-4C93-A6C2-7950438A39E3}" type="parTrans" cxnId="{BF03C7B5-14CB-4CFC-B1DF-ECE531FCE15D}">
      <dgm:prSet/>
      <dgm:spPr/>
      <dgm:t>
        <a:bodyPr/>
        <a:lstStyle/>
        <a:p>
          <a:endParaRPr lang="en-US"/>
        </a:p>
      </dgm:t>
    </dgm:pt>
    <dgm:pt modelId="{70C6912F-0807-45CB-AFE2-76FC0711FEB1}" type="sibTrans" cxnId="{BF03C7B5-14CB-4CFC-B1DF-ECE531FCE15D}">
      <dgm:prSet/>
      <dgm:spPr/>
      <dgm:t>
        <a:bodyPr/>
        <a:lstStyle/>
        <a:p>
          <a:endParaRPr lang="en-US"/>
        </a:p>
      </dgm:t>
    </dgm:pt>
    <dgm:pt modelId="{CFB61F78-D23C-41FD-ACE9-FE37DAC815B1}">
      <dgm:prSet phldrT="[Text]"/>
      <dgm:spPr/>
      <dgm:t>
        <a:bodyPr/>
        <a:lstStyle/>
        <a:p>
          <a:r>
            <a:rPr lang="en-US" dirty="0"/>
            <a:t>Copilot Studio (soon)</a:t>
          </a:r>
        </a:p>
      </dgm:t>
    </dgm:pt>
    <dgm:pt modelId="{CB4E52A5-BFD2-4BC5-8F1C-1E3611D14EDC}" type="parTrans" cxnId="{C6E3DDD9-5243-463E-A630-13ED5BE69A4F}">
      <dgm:prSet/>
      <dgm:spPr/>
      <dgm:t>
        <a:bodyPr/>
        <a:lstStyle/>
        <a:p>
          <a:endParaRPr lang="en-US"/>
        </a:p>
      </dgm:t>
    </dgm:pt>
    <dgm:pt modelId="{492D483E-48DA-42D1-A085-504FE1B63275}" type="sibTrans" cxnId="{C6E3DDD9-5243-463E-A630-13ED5BE69A4F}">
      <dgm:prSet/>
      <dgm:spPr/>
      <dgm:t>
        <a:bodyPr/>
        <a:lstStyle/>
        <a:p>
          <a:endParaRPr lang="en-US"/>
        </a:p>
      </dgm:t>
    </dgm:pt>
    <dgm:pt modelId="{AE857CC6-271A-4E0E-988B-AF9A368AE463}">
      <dgm:prSet phldrT="[Text]"/>
      <dgm:spPr/>
      <dgm:t>
        <a:bodyPr/>
        <a:lstStyle/>
        <a:p>
          <a:r>
            <a:rPr lang="en-US" dirty="0"/>
            <a:t>Evaluate Data Agents regularly</a:t>
          </a:r>
        </a:p>
      </dgm:t>
    </dgm:pt>
    <dgm:pt modelId="{FCD1802D-C8E5-4E32-ADE2-9C40327F3F5C}" type="parTrans" cxnId="{E668F62B-639F-46A8-9F94-3837C5D87271}">
      <dgm:prSet/>
      <dgm:spPr/>
      <dgm:t>
        <a:bodyPr/>
        <a:lstStyle/>
        <a:p>
          <a:endParaRPr lang="en-US"/>
        </a:p>
      </dgm:t>
    </dgm:pt>
    <dgm:pt modelId="{F721A114-1A77-4082-897B-56A1E5CD9B26}" type="sibTrans" cxnId="{E668F62B-639F-46A8-9F94-3837C5D87271}">
      <dgm:prSet/>
      <dgm:spPr/>
      <dgm:t>
        <a:bodyPr/>
        <a:lstStyle/>
        <a:p>
          <a:endParaRPr lang="en-US"/>
        </a:p>
      </dgm:t>
    </dgm:pt>
    <dgm:pt modelId="{0A3BC7B7-29F9-4FD3-8F6D-85FF615A13AC}">
      <dgm:prSet phldrT="[Text]"/>
      <dgm:spPr/>
      <dgm:t>
        <a:bodyPr/>
        <a:lstStyle/>
        <a:p>
          <a:r>
            <a:rPr lang="en-US" dirty="0"/>
            <a:t>Star Schema</a:t>
          </a:r>
        </a:p>
      </dgm:t>
    </dgm:pt>
    <dgm:pt modelId="{B9693FAD-2042-4E04-9D37-A6C784D569D0}" type="parTrans" cxnId="{112046F8-D823-48F2-A77C-3BFEC2D7745A}">
      <dgm:prSet/>
      <dgm:spPr/>
      <dgm:t>
        <a:bodyPr/>
        <a:lstStyle/>
        <a:p>
          <a:endParaRPr lang="en-US"/>
        </a:p>
      </dgm:t>
    </dgm:pt>
    <dgm:pt modelId="{18D9D4F5-30CA-448B-84C8-2735F0D8F32C}" type="sibTrans" cxnId="{112046F8-D823-48F2-A77C-3BFEC2D7745A}">
      <dgm:prSet/>
      <dgm:spPr/>
      <dgm:t>
        <a:bodyPr/>
        <a:lstStyle/>
        <a:p>
          <a:endParaRPr lang="en-US"/>
        </a:p>
      </dgm:t>
    </dgm:pt>
    <dgm:pt modelId="{3F5A71F2-9CC4-41AC-989B-2D527F5D55DE}">
      <dgm:prSet phldrT="[Text]"/>
      <dgm:spPr/>
      <dgm:t>
        <a:bodyPr/>
        <a:lstStyle/>
        <a:p>
          <a:r>
            <a:rPr lang="en-US" dirty="0">
              <a:latin typeface="+mn-lt"/>
              <a:ea typeface="+mn-ea"/>
              <a:cs typeface="+mn-cs"/>
            </a:rPr>
            <a:t>Provide rich instructions</a:t>
          </a:r>
          <a:endParaRPr lang="en-US" dirty="0"/>
        </a:p>
      </dgm:t>
    </dgm:pt>
    <dgm:pt modelId="{1F6D2973-017C-4707-A9DE-14F8DB1AA884}" type="parTrans" cxnId="{7769C66C-B341-4745-AA75-149A34D7E921}">
      <dgm:prSet/>
      <dgm:spPr/>
      <dgm:t>
        <a:bodyPr/>
        <a:lstStyle/>
        <a:p>
          <a:endParaRPr lang="en-US"/>
        </a:p>
      </dgm:t>
    </dgm:pt>
    <dgm:pt modelId="{41464F87-DDCE-4944-8B82-3B43382CE3F1}" type="sibTrans" cxnId="{7769C66C-B341-4745-AA75-149A34D7E921}">
      <dgm:prSet/>
      <dgm:spPr/>
      <dgm:t>
        <a:bodyPr/>
        <a:lstStyle/>
        <a:p>
          <a:endParaRPr lang="en-US"/>
        </a:p>
      </dgm:t>
    </dgm:pt>
    <dgm:pt modelId="{5AB4A5C7-849A-4C39-B907-4FCC3981E301}">
      <dgm:prSet phldrT="[Text]"/>
      <dgm:spPr/>
      <dgm:t>
        <a:bodyPr/>
        <a:lstStyle/>
        <a:p>
          <a:r>
            <a:rPr lang="en-US" dirty="0"/>
            <a:t>Extract detail metadata from semantic model and can update the DA instructions using semantic Link Lab and DA SDK</a:t>
          </a:r>
        </a:p>
      </dgm:t>
    </dgm:pt>
    <dgm:pt modelId="{8E9E5EBA-B241-4DA1-BD1D-AA673A1ECDE7}" type="parTrans" cxnId="{8F0902CB-D395-4242-9F7D-67A330E59855}">
      <dgm:prSet/>
      <dgm:spPr/>
      <dgm:t>
        <a:bodyPr/>
        <a:lstStyle/>
        <a:p>
          <a:endParaRPr lang="en-US"/>
        </a:p>
      </dgm:t>
    </dgm:pt>
    <dgm:pt modelId="{50A875C2-5375-4455-9413-612B87A2EF80}" type="sibTrans" cxnId="{8F0902CB-D395-4242-9F7D-67A330E59855}">
      <dgm:prSet/>
      <dgm:spPr/>
      <dgm:t>
        <a:bodyPr/>
        <a:lstStyle/>
        <a:p>
          <a:endParaRPr lang="en-US"/>
        </a:p>
      </dgm:t>
    </dgm:pt>
    <dgm:pt modelId="{AD2A6A43-0E2B-4ADF-9CA6-9B5CB4F5C5B2}">
      <dgm:prSet phldrT="[Text]"/>
      <dgm:spPr/>
      <dgm:t>
        <a:bodyPr/>
        <a:lstStyle/>
        <a:p>
          <a:r>
            <a:rPr lang="en-US" dirty="0"/>
            <a:t>Copilot Power BI</a:t>
          </a:r>
        </a:p>
      </dgm:t>
    </dgm:pt>
    <dgm:pt modelId="{7C5440BD-F8D3-4DEF-BB01-49B8E59E0E6C}" type="parTrans" cxnId="{C4649E23-ED4B-4EDE-9A7F-D1F7A7B05C50}">
      <dgm:prSet/>
      <dgm:spPr/>
      <dgm:t>
        <a:bodyPr/>
        <a:lstStyle/>
        <a:p>
          <a:endParaRPr lang="en-US"/>
        </a:p>
      </dgm:t>
    </dgm:pt>
    <dgm:pt modelId="{A47D51A3-F44A-4E37-9EBB-DBB9AE636EB0}" type="sibTrans" cxnId="{C4649E23-ED4B-4EDE-9A7F-D1F7A7B05C50}">
      <dgm:prSet/>
      <dgm:spPr/>
      <dgm:t>
        <a:bodyPr/>
        <a:lstStyle/>
        <a:p>
          <a:endParaRPr lang="en-US"/>
        </a:p>
      </dgm:t>
    </dgm:pt>
    <dgm:pt modelId="{1A926D5E-B283-4C29-9850-3C920C8B735E}" type="pres">
      <dgm:prSet presAssocID="{C109A84F-DC7D-40C1-84A2-ED7103AC5CA8}" presName="theList" presStyleCnt="0">
        <dgm:presLayoutVars>
          <dgm:dir/>
          <dgm:animLvl val="lvl"/>
          <dgm:resizeHandles val="exact"/>
        </dgm:presLayoutVars>
      </dgm:prSet>
      <dgm:spPr/>
    </dgm:pt>
    <dgm:pt modelId="{7F6390BF-3140-491A-B5E0-57200904175B}" type="pres">
      <dgm:prSet presAssocID="{56746F37-63B3-4C9F-BBEA-8A5876246824}" presName="compNode" presStyleCnt="0"/>
      <dgm:spPr/>
    </dgm:pt>
    <dgm:pt modelId="{4872644E-1187-49EB-A5D0-6BC384FB52B1}" type="pres">
      <dgm:prSet presAssocID="{56746F37-63B3-4C9F-BBEA-8A5876246824}" presName="aNode" presStyleLbl="bgShp" presStyleIdx="0" presStyleCnt="3"/>
      <dgm:spPr/>
    </dgm:pt>
    <dgm:pt modelId="{04B29EC2-13E7-40B6-AE2E-B9892D1DE212}" type="pres">
      <dgm:prSet presAssocID="{56746F37-63B3-4C9F-BBEA-8A5876246824}" presName="textNode" presStyleLbl="bgShp" presStyleIdx="0" presStyleCnt="3"/>
      <dgm:spPr/>
    </dgm:pt>
    <dgm:pt modelId="{F2F03B2E-9293-4034-B554-316C6192882D}" type="pres">
      <dgm:prSet presAssocID="{56746F37-63B3-4C9F-BBEA-8A5876246824}" presName="compChildNode" presStyleCnt="0"/>
      <dgm:spPr/>
    </dgm:pt>
    <dgm:pt modelId="{9C0840B7-4DB5-4F73-BBBF-4A145B7F4198}" type="pres">
      <dgm:prSet presAssocID="{56746F37-63B3-4C9F-BBEA-8A5876246824}" presName="theInnerList" presStyleCnt="0"/>
      <dgm:spPr/>
    </dgm:pt>
    <dgm:pt modelId="{830745C4-F40B-4B62-B65E-E3313845FBA6}" type="pres">
      <dgm:prSet presAssocID="{0A3BC7B7-29F9-4FD3-8F6D-85FF615A13AC}" presName="childNode" presStyleLbl="node1" presStyleIdx="0" presStyleCnt="11">
        <dgm:presLayoutVars>
          <dgm:bulletEnabled val="1"/>
        </dgm:presLayoutVars>
      </dgm:prSet>
      <dgm:spPr/>
    </dgm:pt>
    <dgm:pt modelId="{D5A63E8C-8351-444D-B35A-0F66D5F3502D}" type="pres">
      <dgm:prSet presAssocID="{0A3BC7B7-29F9-4FD3-8F6D-85FF615A13AC}" presName="aSpace2" presStyleCnt="0"/>
      <dgm:spPr/>
    </dgm:pt>
    <dgm:pt modelId="{5FD11990-0C55-49CB-A599-F849F264AE99}" type="pres">
      <dgm:prSet presAssocID="{3F9E354D-3287-4EC3-B3D8-5D93DAC3F8EC}" presName="childNode" presStyleLbl="node1" presStyleIdx="1" presStyleCnt="11">
        <dgm:presLayoutVars>
          <dgm:bulletEnabled val="1"/>
        </dgm:presLayoutVars>
      </dgm:prSet>
      <dgm:spPr/>
    </dgm:pt>
    <dgm:pt modelId="{1F5FD487-93B2-4E0D-A407-C20F2CC1DA4A}" type="pres">
      <dgm:prSet presAssocID="{3F9E354D-3287-4EC3-B3D8-5D93DAC3F8EC}" presName="aSpace2" presStyleCnt="0"/>
      <dgm:spPr/>
    </dgm:pt>
    <dgm:pt modelId="{79805EB3-B4C3-4254-B41F-0A5781D16A4A}" type="pres">
      <dgm:prSet presAssocID="{861D0C12-D171-4737-93D7-A39BEED77B38}" presName="childNode" presStyleLbl="node1" presStyleIdx="2" presStyleCnt="11">
        <dgm:presLayoutVars>
          <dgm:bulletEnabled val="1"/>
        </dgm:presLayoutVars>
      </dgm:prSet>
      <dgm:spPr/>
    </dgm:pt>
    <dgm:pt modelId="{8CF3BF80-8D4E-46A1-8C5B-68F4779FB188}" type="pres">
      <dgm:prSet presAssocID="{861D0C12-D171-4737-93D7-A39BEED77B38}" presName="aSpace2" presStyleCnt="0"/>
      <dgm:spPr/>
    </dgm:pt>
    <dgm:pt modelId="{EDBBB4AF-E42E-4B1C-8D8D-D73BC21F588A}" type="pres">
      <dgm:prSet presAssocID="{2EA9BF31-F7AF-4483-A28F-AC63C98F5C48}" presName="childNode" presStyleLbl="node1" presStyleIdx="3" presStyleCnt="11">
        <dgm:presLayoutVars>
          <dgm:bulletEnabled val="1"/>
        </dgm:presLayoutVars>
      </dgm:prSet>
      <dgm:spPr/>
    </dgm:pt>
    <dgm:pt modelId="{2E8AB680-C6F8-48E0-B192-FF8D38CE0CAC}" type="pres">
      <dgm:prSet presAssocID="{56746F37-63B3-4C9F-BBEA-8A5876246824}" presName="aSpace" presStyleCnt="0"/>
      <dgm:spPr/>
    </dgm:pt>
    <dgm:pt modelId="{9BACBFA4-1FDA-426E-8A37-54FB9902FE30}" type="pres">
      <dgm:prSet presAssocID="{15AFF816-C767-446E-8868-2533E5438D0A}" presName="compNode" presStyleCnt="0"/>
      <dgm:spPr/>
    </dgm:pt>
    <dgm:pt modelId="{164F3C60-941B-4646-A0B0-89D983F51E7C}" type="pres">
      <dgm:prSet presAssocID="{15AFF816-C767-446E-8868-2533E5438D0A}" presName="aNode" presStyleLbl="bgShp" presStyleIdx="1" presStyleCnt="3"/>
      <dgm:spPr/>
    </dgm:pt>
    <dgm:pt modelId="{8BA0E13F-D06A-4EA2-998C-4E1751A7B6AB}" type="pres">
      <dgm:prSet presAssocID="{15AFF816-C767-446E-8868-2533E5438D0A}" presName="textNode" presStyleLbl="bgShp" presStyleIdx="1" presStyleCnt="3"/>
      <dgm:spPr/>
    </dgm:pt>
    <dgm:pt modelId="{3368B1B1-DFD1-4757-BF46-C3B1558B348A}" type="pres">
      <dgm:prSet presAssocID="{15AFF816-C767-446E-8868-2533E5438D0A}" presName="compChildNode" presStyleCnt="0"/>
      <dgm:spPr/>
    </dgm:pt>
    <dgm:pt modelId="{8C6E1E87-AD69-4C2D-B4D7-C4D4C53C5E08}" type="pres">
      <dgm:prSet presAssocID="{15AFF816-C767-446E-8868-2533E5438D0A}" presName="theInnerList" presStyleCnt="0"/>
      <dgm:spPr/>
    </dgm:pt>
    <dgm:pt modelId="{DF8DBAB0-71CA-4ACC-A15F-F1350D3855CD}" type="pres">
      <dgm:prSet presAssocID="{3F5A71F2-9CC4-41AC-989B-2D527F5D55DE}" presName="childNode" presStyleLbl="node1" presStyleIdx="4" presStyleCnt="11">
        <dgm:presLayoutVars>
          <dgm:bulletEnabled val="1"/>
        </dgm:presLayoutVars>
      </dgm:prSet>
      <dgm:spPr/>
    </dgm:pt>
    <dgm:pt modelId="{BE344202-4216-4811-A334-A64EC17B43E9}" type="pres">
      <dgm:prSet presAssocID="{3F5A71F2-9CC4-41AC-989B-2D527F5D55DE}" presName="aSpace2" presStyleCnt="0"/>
      <dgm:spPr/>
    </dgm:pt>
    <dgm:pt modelId="{F2CBAAA4-0FC6-4C1E-AD07-0E57C6827B4B}" type="pres">
      <dgm:prSet presAssocID="{AE857CC6-271A-4E0E-988B-AF9A368AE463}" presName="childNode" presStyleLbl="node1" presStyleIdx="5" presStyleCnt="11">
        <dgm:presLayoutVars>
          <dgm:bulletEnabled val="1"/>
        </dgm:presLayoutVars>
      </dgm:prSet>
      <dgm:spPr/>
    </dgm:pt>
    <dgm:pt modelId="{5B401CC8-C7D6-4CC4-841C-559BC64AAB83}" type="pres">
      <dgm:prSet presAssocID="{15AFF816-C767-446E-8868-2533E5438D0A}" presName="aSpace" presStyleCnt="0"/>
      <dgm:spPr/>
    </dgm:pt>
    <dgm:pt modelId="{DB277788-C223-4EFD-A53E-E3D42949680E}" type="pres">
      <dgm:prSet presAssocID="{4F5B541C-275F-498D-A1BF-E38720990586}" presName="compNode" presStyleCnt="0"/>
      <dgm:spPr/>
    </dgm:pt>
    <dgm:pt modelId="{05587A73-1D4A-490F-9FFB-7E0ED5369050}" type="pres">
      <dgm:prSet presAssocID="{4F5B541C-275F-498D-A1BF-E38720990586}" presName="aNode" presStyleLbl="bgShp" presStyleIdx="2" presStyleCnt="3"/>
      <dgm:spPr/>
    </dgm:pt>
    <dgm:pt modelId="{84263B6C-60F8-47B5-80CE-8A20BF93D7B7}" type="pres">
      <dgm:prSet presAssocID="{4F5B541C-275F-498D-A1BF-E38720990586}" presName="textNode" presStyleLbl="bgShp" presStyleIdx="2" presStyleCnt="3"/>
      <dgm:spPr/>
    </dgm:pt>
    <dgm:pt modelId="{458B7E80-B5BB-4A24-87B9-AB32D6DC3F4E}" type="pres">
      <dgm:prSet presAssocID="{4F5B541C-275F-498D-A1BF-E38720990586}" presName="compChildNode" presStyleCnt="0"/>
      <dgm:spPr/>
    </dgm:pt>
    <dgm:pt modelId="{72F82D68-3B15-496C-B6A9-BC3DEEA9248A}" type="pres">
      <dgm:prSet presAssocID="{4F5B541C-275F-498D-A1BF-E38720990586}" presName="theInnerList" presStyleCnt="0"/>
      <dgm:spPr/>
    </dgm:pt>
    <dgm:pt modelId="{F5E04504-5575-4068-B7B3-815F2CA22591}" type="pres">
      <dgm:prSet presAssocID="{E2B7140F-AFC9-4C5E-99E8-8D096F1C6A7B}" presName="childNode" presStyleLbl="node1" presStyleIdx="6" presStyleCnt="11">
        <dgm:presLayoutVars>
          <dgm:bulletEnabled val="1"/>
        </dgm:presLayoutVars>
      </dgm:prSet>
      <dgm:spPr/>
    </dgm:pt>
    <dgm:pt modelId="{1C2ED518-3F38-4768-BEE6-431B2A7CB310}" type="pres">
      <dgm:prSet presAssocID="{E2B7140F-AFC9-4C5E-99E8-8D096F1C6A7B}" presName="aSpace2" presStyleCnt="0"/>
      <dgm:spPr/>
    </dgm:pt>
    <dgm:pt modelId="{674E68F7-E36D-4CB0-A79B-CF274176E0A9}" type="pres">
      <dgm:prSet presAssocID="{AD2A6A43-0E2B-4ADF-9CA6-9B5CB4F5C5B2}" presName="childNode" presStyleLbl="node1" presStyleIdx="7" presStyleCnt="11">
        <dgm:presLayoutVars>
          <dgm:bulletEnabled val="1"/>
        </dgm:presLayoutVars>
      </dgm:prSet>
      <dgm:spPr/>
    </dgm:pt>
    <dgm:pt modelId="{F0AA54E5-B5E8-441B-A2CC-114C7F946A0D}" type="pres">
      <dgm:prSet presAssocID="{AD2A6A43-0E2B-4ADF-9CA6-9B5CB4F5C5B2}" presName="aSpace2" presStyleCnt="0"/>
      <dgm:spPr/>
    </dgm:pt>
    <dgm:pt modelId="{22D4155E-6F67-40B0-88DA-40F0DF51E723}" type="pres">
      <dgm:prSet presAssocID="{0B658FDD-6DE3-4767-ACAC-F2A8D23AC2A7}" presName="childNode" presStyleLbl="node1" presStyleIdx="8" presStyleCnt="11">
        <dgm:presLayoutVars>
          <dgm:bulletEnabled val="1"/>
        </dgm:presLayoutVars>
      </dgm:prSet>
      <dgm:spPr/>
    </dgm:pt>
    <dgm:pt modelId="{BED5FD4E-C2E9-44BC-840B-90334AD8D698}" type="pres">
      <dgm:prSet presAssocID="{0B658FDD-6DE3-4767-ACAC-F2A8D23AC2A7}" presName="aSpace2" presStyleCnt="0"/>
      <dgm:spPr/>
    </dgm:pt>
    <dgm:pt modelId="{C4F9CFC2-E61E-4617-B607-89C8CF51E434}" type="pres">
      <dgm:prSet presAssocID="{D801076A-2BDE-4C99-A234-351477B49AD4}" presName="childNode" presStyleLbl="node1" presStyleIdx="9" presStyleCnt="11">
        <dgm:presLayoutVars>
          <dgm:bulletEnabled val="1"/>
        </dgm:presLayoutVars>
      </dgm:prSet>
      <dgm:spPr/>
    </dgm:pt>
    <dgm:pt modelId="{1513D4B4-2F4E-475F-9CD7-8DEC231B87D6}" type="pres">
      <dgm:prSet presAssocID="{D801076A-2BDE-4C99-A234-351477B49AD4}" presName="aSpace2" presStyleCnt="0"/>
      <dgm:spPr/>
    </dgm:pt>
    <dgm:pt modelId="{263D82AE-670C-4A5B-BBFD-FC3F1772E6F2}" type="pres">
      <dgm:prSet presAssocID="{CFB61F78-D23C-41FD-ACE9-FE37DAC815B1}" presName="childNode" presStyleLbl="node1" presStyleIdx="10" presStyleCnt="11">
        <dgm:presLayoutVars>
          <dgm:bulletEnabled val="1"/>
        </dgm:presLayoutVars>
      </dgm:prSet>
      <dgm:spPr/>
    </dgm:pt>
  </dgm:ptLst>
  <dgm:cxnLst>
    <dgm:cxn modelId="{8BB7FE21-7895-4430-B955-6DBA5E3AB578}" type="presOf" srcId="{AD2A6A43-0E2B-4ADF-9CA6-9B5CB4F5C5B2}" destId="{674E68F7-E36D-4CB0-A79B-CF274176E0A9}" srcOrd="0" destOrd="0" presId="urn:microsoft.com/office/officeart/2005/8/layout/lProcess2"/>
    <dgm:cxn modelId="{36BB2A22-A267-4944-8705-AFDE256C2337}" srcId="{4F5B541C-275F-498D-A1BF-E38720990586}" destId="{E2B7140F-AFC9-4C5E-99E8-8D096F1C6A7B}" srcOrd="0" destOrd="0" parTransId="{004C850B-1FCF-43DF-878F-8E39901E1BEF}" sibTransId="{3B5818E4-A97F-4649-A42B-B9D2A85288C5}"/>
    <dgm:cxn modelId="{C4649E23-ED4B-4EDE-9A7F-D1F7A7B05C50}" srcId="{4F5B541C-275F-498D-A1BF-E38720990586}" destId="{AD2A6A43-0E2B-4ADF-9CA6-9B5CB4F5C5B2}" srcOrd="1" destOrd="0" parTransId="{7C5440BD-F8D3-4DEF-BB01-49B8E59E0E6C}" sibTransId="{A47D51A3-F44A-4E37-9EBB-DBB9AE636EB0}"/>
    <dgm:cxn modelId="{E668F62B-639F-46A8-9F94-3837C5D87271}" srcId="{15AFF816-C767-446E-8868-2533E5438D0A}" destId="{AE857CC6-271A-4E0E-988B-AF9A368AE463}" srcOrd="1" destOrd="0" parTransId="{FCD1802D-C8E5-4E32-ADE2-9C40327F3F5C}" sibTransId="{F721A114-1A77-4082-897B-56A1E5CD9B26}"/>
    <dgm:cxn modelId="{74618335-C40A-47A9-9BD7-49F21F3CAD0A}" type="presOf" srcId="{E2B7140F-AFC9-4C5E-99E8-8D096F1C6A7B}" destId="{F5E04504-5575-4068-B7B3-815F2CA22591}" srcOrd="0" destOrd="0" presId="urn:microsoft.com/office/officeart/2005/8/layout/lProcess2"/>
    <dgm:cxn modelId="{47B7A95D-E42B-428C-8293-CBA8743C2FE8}" type="presOf" srcId="{5AB4A5C7-849A-4C39-B907-4FCC3981E301}" destId="{DF8DBAB0-71CA-4ACC-A15F-F1350D3855CD}" srcOrd="0" destOrd="1" presId="urn:microsoft.com/office/officeart/2005/8/layout/lProcess2"/>
    <dgm:cxn modelId="{5212E95F-0B8C-4284-929E-34A019D75872}" type="presOf" srcId="{0A3BC7B7-29F9-4FD3-8F6D-85FF615A13AC}" destId="{830745C4-F40B-4B62-B65E-E3313845FBA6}" srcOrd="0" destOrd="0" presId="urn:microsoft.com/office/officeart/2005/8/layout/lProcess2"/>
    <dgm:cxn modelId="{10CD1942-25F3-4F41-9177-C035CF23D817}" type="presOf" srcId="{AE857CC6-271A-4E0E-988B-AF9A368AE463}" destId="{F2CBAAA4-0FC6-4C1E-AD07-0E57C6827B4B}" srcOrd="0" destOrd="0" presId="urn:microsoft.com/office/officeart/2005/8/layout/lProcess2"/>
    <dgm:cxn modelId="{3F307B44-BED2-4CBA-A5B8-529CFC5840CF}" srcId="{56746F37-63B3-4C9F-BBEA-8A5876246824}" destId="{2EA9BF31-F7AF-4483-A28F-AC63C98F5C48}" srcOrd="3" destOrd="0" parTransId="{21FA0B4F-5C9A-4EDF-843A-D0BDBB0FD2FA}" sibTransId="{CD9B25B4-8F80-4DA2-8843-D0D5F784726B}"/>
    <dgm:cxn modelId="{736E164C-8234-46FC-B8A9-B606829D0751}" type="presOf" srcId="{0B658FDD-6DE3-4767-ACAC-F2A8D23AC2A7}" destId="{22D4155E-6F67-40B0-88DA-40F0DF51E723}" srcOrd="0" destOrd="0" presId="urn:microsoft.com/office/officeart/2005/8/layout/lProcess2"/>
    <dgm:cxn modelId="{7769C66C-B341-4745-AA75-149A34D7E921}" srcId="{15AFF816-C767-446E-8868-2533E5438D0A}" destId="{3F5A71F2-9CC4-41AC-989B-2D527F5D55DE}" srcOrd="0" destOrd="0" parTransId="{1F6D2973-017C-4707-A9DE-14F8DB1AA884}" sibTransId="{41464F87-DDCE-4944-8B82-3B43382CE3F1}"/>
    <dgm:cxn modelId="{A2D9EF54-0B02-4018-AE50-04317C6614EF}" type="presOf" srcId="{2EA9BF31-F7AF-4483-A28F-AC63C98F5C48}" destId="{EDBBB4AF-E42E-4B1C-8D8D-D73BC21F588A}" srcOrd="0" destOrd="0" presId="urn:microsoft.com/office/officeart/2005/8/layout/lProcess2"/>
    <dgm:cxn modelId="{7CC95D84-E431-448A-B9E6-7D579FE4E71C}" srcId="{4F5B541C-275F-498D-A1BF-E38720990586}" destId="{0B658FDD-6DE3-4767-ACAC-F2A8D23AC2A7}" srcOrd="2" destOrd="0" parTransId="{25F61D2F-FFA7-41BF-995F-522130CFC89A}" sibTransId="{1BB314D6-3977-4641-9D52-F41E1045456E}"/>
    <dgm:cxn modelId="{FFB06A8C-C7C3-454B-ADEF-09C0CCA4C66E}" srcId="{56746F37-63B3-4C9F-BBEA-8A5876246824}" destId="{3F9E354D-3287-4EC3-B3D8-5D93DAC3F8EC}" srcOrd="1" destOrd="0" parTransId="{93B9C158-E62F-4F58-BE9D-66BA70B2BC1D}" sibTransId="{FB633EE5-1E82-409F-9DBA-D2C58EAAB2B3}"/>
    <dgm:cxn modelId="{F5E0AE96-2E0E-4D63-87BE-8F059AFC2811}" srcId="{C109A84F-DC7D-40C1-84A2-ED7103AC5CA8}" destId="{4F5B541C-275F-498D-A1BF-E38720990586}" srcOrd="2" destOrd="0" parTransId="{6B7AF40E-2E4B-4439-A6B9-3CA7629E1D16}" sibTransId="{DD9D73FA-A711-47DA-AE8F-1D1356556130}"/>
    <dgm:cxn modelId="{A36BE69D-A4AC-40DC-ABE6-C24FDB6AD055}" type="presOf" srcId="{4F5B541C-275F-498D-A1BF-E38720990586}" destId="{05587A73-1D4A-490F-9FFB-7E0ED5369050}" srcOrd="0" destOrd="0" presId="urn:microsoft.com/office/officeart/2005/8/layout/lProcess2"/>
    <dgm:cxn modelId="{F75ADAAB-FF80-4292-958F-85CD887EE424}" type="presOf" srcId="{D801076A-2BDE-4C99-A234-351477B49AD4}" destId="{C4F9CFC2-E61E-4617-B607-89C8CF51E434}" srcOrd="0" destOrd="0" presId="urn:microsoft.com/office/officeart/2005/8/layout/lProcess2"/>
    <dgm:cxn modelId="{6CD219AE-B236-4F61-B63C-C1CA3E875BB9}" type="presOf" srcId="{3F5A71F2-9CC4-41AC-989B-2D527F5D55DE}" destId="{DF8DBAB0-71CA-4ACC-A15F-F1350D3855CD}" srcOrd="0" destOrd="0" presId="urn:microsoft.com/office/officeart/2005/8/layout/lProcess2"/>
    <dgm:cxn modelId="{9DCE70B0-CF8F-4A43-82E4-2EFBDDBF77B4}" type="presOf" srcId="{CFB61F78-D23C-41FD-ACE9-FE37DAC815B1}" destId="{263D82AE-670C-4A5B-BBFD-FC3F1772E6F2}" srcOrd="0" destOrd="0" presId="urn:microsoft.com/office/officeart/2005/8/layout/lProcess2"/>
    <dgm:cxn modelId="{BF03C7B5-14CB-4CFC-B1DF-ECE531FCE15D}" srcId="{C109A84F-DC7D-40C1-84A2-ED7103AC5CA8}" destId="{15AFF816-C767-446E-8868-2533E5438D0A}" srcOrd="1" destOrd="0" parTransId="{D9163C73-C86B-4C93-A6C2-7950438A39E3}" sibTransId="{70C6912F-0807-45CB-AFE2-76FC0711FEB1}"/>
    <dgm:cxn modelId="{FD5D4FB8-2933-4C01-BC0A-91DC5473D854}" srcId="{4F5B541C-275F-498D-A1BF-E38720990586}" destId="{D801076A-2BDE-4C99-A234-351477B49AD4}" srcOrd="3" destOrd="0" parTransId="{0D2989D7-C495-4B72-9334-60ED8E3F18F2}" sibTransId="{2EC35722-311F-4D19-A567-376D9032A037}"/>
    <dgm:cxn modelId="{FE65B6C1-6943-4DA6-8273-7C2562207DF8}" type="presOf" srcId="{56746F37-63B3-4C9F-BBEA-8A5876246824}" destId="{04B29EC2-13E7-40B6-AE2E-B9892D1DE212}" srcOrd="1" destOrd="0" presId="urn:microsoft.com/office/officeart/2005/8/layout/lProcess2"/>
    <dgm:cxn modelId="{8F0902CB-D395-4242-9F7D-67A330E59855}" srcId="{3F5A71F2-9CC4-41AC-989B-2D527F5D55DE}" destId="{5AB4A5C7-849A-4C39-B907-4FCC3981E301}" srcOrd="0" destOrd="0" parTransId="{8E9E5EBA-B241-4DA1-BD1D-AA673A1ECDE7}" sibTransId="{50A875C2-5375-4455-9413-612B87A2EF80}"/>
    <dgm:cxn modelId="{56EC1BD0-438D-41A6-A3CD-92C02BCDF97E}" srcId="{56746F37-63B3-4C9F-BBEA-8A5876246824}" destId="{861D0C12-D171-4737-93D7-A39BEED77B38}" srcOrd="2" destOrd="0" parTransId="{5A814C90-8471-462A-B4EB-AF3D99F1DED0}" sibTransId="{24F04E45-BA90-452F-B854-C37D6524461D}"/>
    <dgm:cxn modelId="{E971E0D1-262A-4181-8858-026A123070BA}" type="presOf" srcId="{15AFF816-C767-446E-8868-2533E5438D0A}" destId="{164F3C60-941B-4646-A0B0-89D983F51E7C}" srcOrd="0" destOrd="0" presId="urn:microsoft.com/office/officeart/2005/8/layout/lProcess2"/>
    <dgm:cxn modelId="{9084F2D4-3AA9-4168-81C3-D47A352FE59C}" type="presOf" srcId="{56746F37-63B3-4C9F-BBEA-8A5876246824}" destId="{4872644E-1187-49EB-A5D0-6BC384FB52B1}" srcOrd="0" destOrd="0" presId="urn:microsoft.com/office/officeart/2005/8/layout/lProcess2"/>
    <dgm:cxn modelId="{C6E3DDD9-5243-463E-A630-13ED5BE69A4F}" srcId="{4F5B541C-275F-498D-A1BF-E38720990586}" destId="{CFB61F78-D23C-41FD-ACE9-FE37DAC815B1}" srcOrd="4" destOrd="0" parTransId="{CB4E52A5-BFD2-4BC5-8F1C-1E3611D14EDC}" sibTransId="{492D483E-48DA-42D1-A085-504FE1B63275}"/>
    <dgm:cxn modelId="{C3C2D6DD-BD79-4364-81AB-E33D9553A3E5}" type="presOf" srcId="{C109A84F-DC7D-40C1-84A2-ED7103AC5CA8}" destId="{1A926D5E-B283-4C29-9850-3C920C8B735E}" srcOrd="0" destOrd="0" presId="urn:microsoft.com/office/officeart/2005/8/layout/lProcess2"/>
    <dgm:cxn modelId="{BDCE17E3-666B-4106-8187-35B79C64E19B}" type="presOf" srcId="{4F5B541C-275F-498D-A1BF-E38720990586}" destId="{84263B6C-60F8-47B5-80CE-8A20BF93D7B7}" srcOrd="1" destOrd="0" presId="urn:microsoft.com/office/officeart/2005/8/layout/lProcess2"/>
    <dgm:cxn modelId="{D8AA14E5-1884-4087-B777-4AEDB2374755}" type="presOf" srcId="{15AFF816-C767-446E-8868-2533E5438D0A}" destId="{8BA0E13F-D06A-4EA2-998C-4E1751A7B6AB}" srcOrd="1" destOrd="0" presId="urn:microsoft.com/office/officeart/2005/8/layout/lProcess2"/>
    <dgm:cxn modelId="{EBFFFFED-A5B0-41DF-9809-A80E44D917FE}" type="presOf" srcId="{3F9E354D-3287-4EC3-B3D8-5D93DAC3F8EC}" destId="{5FD11990-0C55-49CB-A599-F849F264AE99}" srcOrd="0" destOrd="0" presId="urn:microsoft.com/office/officeart/2005/8/layout/lProcess2"/>
    <dgm:cxn modelId="{90B85DF2-80DC-4E36-9FDC-285A8658FB2D}" srcId="{C109A84F-DC7D-40C1-84A2-ED7103AC5CA8}" destId="{56746F37-63B3-4C9F-BBEA-8A5876246824}" srcOrd="0" destOrd="0" parTransId="{1758EC3B-8876-4B30-B0C6-C4010982C5E6}" sibTransId="{7ACDA99D-E102-4A4B-B9B2-B15BA5DBA8E1}"/>
    <dgm:cxn modelId="{112046F8-D823-48F2-A77C-3BFEC2D7745A}" srcId="{56746F37-63B3-4C9F-BBEA-8A5876246824}" destId="{0A3BC7B7-29F9-4FD3-8F6D-85FF615A13AC}" srcOrd="0" destOrd="0" parTransId="{B9693FAD-2042-4E04-9D37-A6C784D569D0}" sibTransId="{18D9D4F5-30CA-448B-84C8-2735F0D8F32C}"/>
    <dgm:cxn modelId="{543E6AF9-E9D0-441F-BFC1-0DA6D8B32676}" type="presOf" srcId="{861D0C12-D171-4737-93D7-A39BEED77B38}" destId="{79805EB3-B4C3-4254-B41F-0A5781D16A4A}" srcOrd="0" destOrd="0" presId="urn:microsoft.com/office/officeart/2005/8/layout/lProcess2"/>
    <dgm:cxn modelId="{39185823-B322-435B-9FB4-7E8E3CA2943E}" type="presParOf" srcId="{1A926D5E-B283-4C29-9850-3C920C8B735E}" destId="{7F6390BF-3140-491A-B5E0-57200904175B}" srcOrd="0" destOrd="0" presId="urn:microsoft.com/office/officeart/2005/8/layout/lProcess2"/>
    <dgm:cxn modelId="{72897FA6-1189-415A-A7CA-0470A83F6BA0}" type="presParOf" srcId="{7F6390BF-3140-491A-B5E0-57200904175B}" destId="{4872644E-1187-49EB-A5D0-6BC384FB52B1}" srcOrd="0" destOrd="0" presId="urn:microsoft.com/office/officeart/2005/8/layout/lProcess2"/>
    <dgm:cxn modelId="{899C9981-4C08-4C65-B313-189B6EFC0AB5}" type="presParOf" srcId="{7F6390BF-3140-491A-B5E0-57200904175B}" destId="{04B29EC2-13E7-40B6-AE2E-B9892D1DE212}" srcOrd="1" destOrd="0" presId="urn:microsoft.com/office/officeart/2005/8/layout/lProcess2"/>
    <dgm:cxn modelId="{B0C05CAA-1F93-4A71-BF93-822966444358}" type="presParOf" srcId="{7F6390BF-3140-491A-B5E0-57200904175B}" destId="{F2F03B2E-9293-4034-B554-316C6192882D}" srcOrd="2" destOrd="0" presId="urn:microsoft.com/office/officeart/2005/8/layout/lProcess2"/>
    <dgm:cxn modelId="{A22382AC-4E5B-464C-BB04-63099EF0D4EB}" type="presParOf" srcId="{F2F03B2E-9293-4034-B554-316C6192882D}" destId="{9C0840B7-4DB5-4F73-BBBF-4A145B7F4198}" srcOrd="0" destOrd="0" presId="urn:microsoft.com/office/officeart/2005/8/layout/lProcess2"/>
    <dgm:cxn modelId="{B93F6763-8377-4CF4-9A0E-C60D36C74249}" type="presParOf" srcId="{9C0840B7-4DB5-4F73-BBBF-4A145B7F4198}" destId="{830745C4-F40B-4B62-B65E-E3313845FBA6}" srcOrd="0" destOrd="0" presId="urn:microsoft.com/office/officeart/2005/8/layout/lProcess2"/>
    <dgm:cxn modelId="{44D2FFB6-D80E-4242-BCA2-181239C2C043}" type="presParOf" srcId="{9C0840B7-4DB5-4F73-BBBF-4A145B7F4198}" destId="{D5A63E8C-8351-444D-B35A-0F66D5F3502D}" srcOrd="1" destOrd="0" presId="urn:microsoft.com/office/officeart/2005/8/layout/lProcess2"/>
    <dgm:cxn modelId="{E4CA9B98-1CD5-40F5-9F4A-49E5497C836B}" type="presParOf" srcId="{9C0840B7-4DB5-4F73-BBBF-4A145B7F4198}" destId="{5FD11990-0C55-49CB-A599-F849F264AE99}" srcOrd="2" destOrd="0" presId="urn:microsoft.com/office/officeart/2005/8/layout/lProcess2"/>
    <dgm:cxn modelId="{F5C19882-ECDC-462D-85BC-FE0DD4516C9F}" type="presParOf" srcId="{9C0840B7-4DB5-4F73-BBBF-4A145B7F4198}" destId="{1F5FD487-93B2-4E0D-A407-C20F2CC1DA4A}" srcOrd="3" destOrd="0" presId="urn:microsoft.com/office/officeart/2005/8/layout/lProcess2"/>
    <dgm:cxn modelId="{821B7E83-F483-4297-AF91-60FC297125B9}" type="presParOf" srcId="{9C0840B7-4DB5-4F73-BBBF-4A145B7F4198}" destId="{79805EB3-B4C3-4254-B41F-0A5781D16A4A}" srcOrd="4" destOrd="0" presId="urn:microsoft.com/office/officeart/2005/8/layout/lProcess2"/>
    <dgm:cxn modelId="{9845F482-87F2-4889-9ACE-2E608033DD62}" type="presParOf" srcId="{9C0840B7-4DB5-4F73-BBBF-4A145B7F4198}" destId="{8CF3BF80-8D4E-46A1-8C5B-68F4779FB188}" srcOrd="5" destOrd="0" presId="urn:microsoft.com/office/officeart/2005/8/layout/lProcess2"/>
    <dgm:cxn modelId="{3E14A656-D0CA-4C56-8E32-F96435B5EFEC}" type="presParOf" srcId="{9C0840B7-4DB5-4F73-BBBF-4A145B7F4198}" destId="{EDBBB4AF-E42E-4B1C-8D8D-D73BC21F588A}" srcOrd="6" destOrd="0" presId="urn:microsoft.com/office/officeart/2005/8/layout/lProcess2"/>
    <dgm:cxn modelId="{847526CB-C001-4502-B373-DDDB7DAC2CBC}" type="presParOf" srcId="{1A926D5E-B283-4C29-9850-3C920C8B735E}" destId="{2E8AB680-C6F8-48E0-B192-FF8D38CE0CAC}" srcOrd="1" destOrd="0" presId="urn:microsoft.com/office/officeart/2005/8/layout/lProcess2"/>
    <dgm:cxn modelId="{CAD3F9A0-2A5C-42B8-BB17-4D27D08B3E25}" type="presParOf" srcId="{1A926D5E-B283-4C29-9850-3C920C8B735E}" destId="{9BACBFA4-1FDA-426E-8A37-54FB9902FE30}" srcOrd="2" destOrd="0" presId="urn:microsoft.com/office/officeart/2005/8/layout/lProcess2"/>
    <dgm:cxn modelId="{16486EBB-F51A-45D9-9A4D-B693FE37FD80}" type="presParOf" srcId="{9BACBFA4-1FDA-426E-8A37-54FB9902FE30}" destId="{164F3C60-941B-4646-A0B0-89D983F51E7C}" srcOrd="0" destOrd="0" presId="urn:microsoft.com/office/officeart/2005/8/layout/lProcess2"/>
    <dgm:cxn modelId="{D5DCFD16-9EF1-47AF-8ED0-774BE87D149B}" type="presParOf" srcId="{9BACBFA4-1FDA-426E-8A37-54FB9902FE30}" destId="{8BA0E13F-D06A-4EA2-998C-4E1751A7B6AB}" srcOrd="1" destOrd="0" presId="urn:microsoft.com/office/officeart/2005/8/layout/lProcess2"/>
    <dgm:cxn modelId="{A16B3250-B215-4ED8-B6A2-E62C3EE35B9C}" type="presParOf" srcId="{9BACBFA4-1FDA-426E-8A37-54FB9902FE30}" destId="{3368B1B1-DFD1-4757-BF46-C3B1558B348A}" srcOrd="2" destOrd="0" presId="urn:microsoft.com/office/officeart/2005/8/layout/lProcess2"/>
    <dgm:cxn modelId="{FBB3BECC-D9B4-4E3E-B5E5-53C40B9AF27B}" type="presParOf" srcId="{3368B1B1-DFD1-4757-BF46-C3B1558B348A}" destId="{8C6E1E87-AD69-4C2D-B4D7-C4D4C53C5E08}" srcOrd="0" destOrd="0" presId="urn:microsoft.com/office/officeart/2005/8/layout/lProcess2"/>
    <dgm:cxn modelId="{4490229F-003B-4007-9E9C-1775615D88E6}" type="presParOf" srcId="{8C6E1E87-AD69-4C2D-B4D7-C4D4C53C5E08}" destId="{DF8DBAB0-71CA-4ACC-A15F-F1350D3855CD}" srcOrd="0" destOrd="0" presId="urn:microsoft.com/office/officeart/2005/8/layout/lProcess2"/>
    <dgm:cxn modelId="{9E39D9CB-4DE4-4A92-AA79-29427826ED9E}" type="presParOf" srcId="{8C6E1E87-AD69-4C2D-B4D7-C4D4C53C5E08}" destId="{BE344202-4216-4811-A334-A64EC17B43E9}" srcOrd="1" destOrd="0" presId="urn:microsoft.com/office/officeart/2005/8/layout/lProcess2"/>
    <dgm:cxn modelId="{4665489A-D481-43D9-A0F6-2F37ACB864E9}" type="presParOf" srcId="{8C6E1E87-AD69-4C2D-B4D7-C4D4C53C5E08}" destId="{F2CBAAA4-0FC6-4C1E-AD07-0E57C6827B4B}" srcOrd="2" destOrd="0" presId="urn:microsoft.com/office/officeart/2005/8/layout/lProcess2"/>
    <dgm:cxn modelId="{D4B306D5-1F44-42AB-9768-094087AEB798}" type="presParOf" srcId="{1A926D5E-B283-4C29-9850-3C920C8B735E}" destId="{5B401CC8-C7D6-4CC4-841C-559BC64AAB83}" srcOrd="3" destOrd="0" presId="urn:microsoft.com/office/officeart/2005/8/layout/lProcess2"/>
    <dgm:cxn modelId="{5FFC7206-4059-4B56-9C0B-17AD6D694C1C}" type="presParOf" srcId="{1A926D5E-B283-4C29-9850-3C920C8B735E}" destId="{DB277788-C223-4EFD-A53E-E3D42949680E}" srcOrd="4" destOrd="0" presId="urn:microsoft.com/office/officeart/2005/8/layout/lProcess2"/>
    <dgm:cxn modelId="{E5EAFD02-A8E5-4BD8-A09A-ADDC2ABE6BF4}" type="presParOf" srcId="{DB277788-C223-4EFD-A53E-E3D42949680E}" destId="{05587A73-1D4A-490F-9FFB-7E0ED5369050}" srcOrd="0" destOrd="0" presId="urn:microsoft.com/office/officeart/2005/8/layout/lProcess2"/>
    <dgm:cxn modelId="{42567042-3CA6-425A-A925-CE86068F8AA1}" type="presParOf" srcId="{DB277788-C223-4EFD-A53E-E3D42949680E}" destId="{84263B6C-60F8-47B5-80CE-8A20BF93D7B7}" srcOrd="1" destOrd="0" presId="urn:microsoft.com/office/officeart/2005/8/layout/lProcess2"/>
    <dgm:cxn modelId="{35107732-B538-402E-9F34-1049FAF2A960}" type="presParOf" srcId="{DB277788-C223-4EFD-A53E-E3D42949680E}" destId="{458B7E80-B5BB-4A24-87B9-AB32D6DC3F4E}" srcOrd="2" destOrd="0" presId="urn:microsoft.com/office/officeart/2005/8/layout/lProcess2"/>
    <dgm:cxn modelId="{86B71A68-3390-4AF7-A295-A37BFBEC1375}" type="presParOf" srcId="{458B7E80-B5BB-4A24-87B9-AB32D6DC3F4E}" destId="{72F82D68-3B15-496C-B6A9-BC3DEEA9248A}" srcOrd="0" destOrd="0" presId="urn:microsoft.com/office/officeart/2005/8/layout/lProcess2"/>
    <dgm:cxn modelId="{73314ADD-906F-43C0-852A-4DB0B3738F8A}" type="presParOf" srcId="{72F82D68-3B15-496C-B6A9-BC3DEEA9248A}" destId="{F5E04504-5575-4068-B7B3-815F2CA22591}" srcOrd="0" destOrd="0" presId="urn:microsoft.com/office/officeart/2005/8/layout/lProcess2"/>
    <dgm:cxn modelId="{BBCE5733-493B-462D-A367-63D84C2F98B3}" type="presParOf" srcId="{72F82D68-3B15-496C-B6A9-BC3DEEA9248A}" destId="{1C2ED518-3F38-4768-BEE6-431B2A7CB310}" srcOrd="1" destOrd="0" presId="urn:microsoft.com/office/officeart/2005/8/layout/lProcess2"/>
    <dgm:cxn modelId="{56D6CC3E-5DFA-424B-B1C9-B5C1D82F1CB8}" type="presParOf" srcId="{72F82D68-3B15-496C-B6A9-BC3DEEA9248A}" destId="{674E68F7-E36D-4CB0-A79B-CF274176E0A9}" srcOrd="2" destOrd="0" presId="urn:microsoft.com/office/officeart/2005/8/layout/lProcess2"/>
    <dgm:cxn modelId="{9E3EC7C0-11CF-4769-8900-58D7C91C23B3}" type="presParOf" srcId="{72F82D68-3B15-496C-B6A9-BC3DEEA9248A}" destId="{F0AA54E5-B5E8-441B-A2CC-114C7F946A0D}" srcOrd="3" destOrd="0" presId="urn:microsoft.com/office/officeart/2005/8/layout/lProcess2"/>
    <dgm:cxn modelId="{14595CC0-8DFA-49C0-B985-9B1BBF606112}" type="presParOf" srcId="{72F82D68-3B15-496C-B6A9-BC3DEEA9248A}" destId="{22D4155E-6F67-40B0-88DA-40F0DF51E723}" srcOrd="4" destOrd="0" presId="urn:microsoft.com/office/officeart/2005/8/layout/lProcess2"/>
    <dgm:cxn modelId="{EFA4FE98-8887-4DE2-9A34-E159F7908426}" type="presParOf" srcId="{72F82D68-3B15-496C-B6A9-BC3DEEA9248A}" destId="{BED5FD4E-C2E9-44BC-840B-90334AD8D698}" srcOrd="5" destOrd="0" presId="urn:microsoft.com/office/officeart/2005/8/layout/lProcess2"/>
    <dgm:cxn modelId="{20F5F8B5-7438-4D92-9457-11205D922212}" type="presParOf" srcId="{72F82D68-3B15-496C-B6A9-BC3DEEA9248A}" destId="{C4F9CFC2-E61E-4617-B607-89C8CF51E434}" srcOrd="6" destOrd="0" presId="urn:microsoft.com/office/officeart/2005/8/layout/lProcess2"/>
    <dgm:cxn modelId="{ABF59805-21B3-4781-A07D-814FE4A9B0DC}" type="presParOf" srcId="{72F82D68-3B15-496C-B6A9-BC3DEEA9248A}" destId="{1513D4B4-2F4E-475F-9CD7-8DEC231B87D6}" srcOrd="7" destOrd="0" presId="urn:microsoft.com/office/officeart/2005/8/layout/lProcess2"/>
    <dgm:cxn modelId="{C4203F4C-A496-4BA4-A06E-C5D54B118641}" type="presParOf" srcId="{72F82D68-3B15-496C-B6A9-BC3DEEA9248A}" destId="{263D82AE-670C-4A5B-BBFD-FC3F1772E6F2}"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3FA82-0432-4FB9-AD2D-EE05AF386448}">
      <dsp:nvSpPr>
        <dsp:cNvPr id="0" name=""/>
        <dsp:cNvSpPr/>
      </dsp:nvSpPr>
      <dsp:spPr>
        <a:xfrm>
          <a:off x="0" y="54200"/>
          <a:ext cx="2626332"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From Alcolu, SC</a:t>
          </a:r>
          <a:endParaRPr lang="en-US" sz="1900" kern="1200" dirty="0"/>
        </a:p>
      </dsp:txBody>
      <dsp:txXfrm>
        <a:off x="0" y="54200"/>
        <a:ext cx="2626332" cy="376200"/>
      </dsp:txXfrm>
    </dsp:sp>
    <dsp:sp modelId="{C0318A1D-AB8A-402A-9F25-2D74FDFF5466}">
      <dsp:nvSpPr>
        <dsp:cNvPr id="0" name=""/>
        <dsp:cNvSpPr/>
      </dsp:nvSpPr>
      <dsp:spPr>
        <a:xfrm>
          <a:off x="2626332" y="30688"/>
          <a:ext cx="525266" cy="4232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7F8E4B-4F94-4E44-9D0D-12633BD81849}">
      <dsp:nvSpPr>
        <dsp:cNvPr id="0" name=""/>
        <dsp:cNvSpPr/>
      </dsp:nvSpPr>
      <dsp:spPr>
        <a:xfrm>
          <a:off x="3361705" y="30688"/>
          <a:ext cx="7143624" cy="42322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I lived the longest in New York City</a:t>
          </a:r>
          <a:endParaRPr lang="en-US" sz="1900" kern="1200" dirty="0"/>
        </a:p>
      </dsp:txBody>
      <dsp:txXfrm>
        <a:off x="3361705" y="30688"/>
        <a:ext cx="7143624" cy="423225"/>
      </dsp:txXfrm>
    </dsp:sp>
    <dsp:sp modelId="{690EFC85-8A55-494C-956A-C42A00CE2F01}">
      <dsp:nvSpPr>
        <dsp:cNvPr id="0" name=""/>
        <dsp:cNvSpPr/>
      </dsp:nvSpPr>
      <dsp:spPr>
        <a:xfrm>
          <a:off x="0" y="851488"/>
          <a:ext cx="2626332"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In Technology</a:t>
          </a:r>
          <a:endParaRPr lang="en-US" sz="1900" kern="1200" dirty="0"/>
        </a:p>
      </dsp:txBody>
      <dsp:txXfrm>
        <a:off x="0" y="851488"/>
        <a:ext cx="2626332" cy="376200"/>
      </dsp:txXfrm>
    </dsp:sp>
    <dsp:sp modelId="{0CA44544-0536-4B6D-BDCB-4ED0A9EF77A0}">
      <dsp:nvSpPr>
        <dsp:cNvPr id="0" name=""/>
        <dsp:cNvSpPr/>
      </dsp:nvSpPr>
      <dsp:spPr>
        <a:xfrm>
          <a:off x="2626332" y="522313"/>
          <a:ext cx="525266" cy="1034550"/>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642ED-FAB8-46C2-AF6A-571E6CA01D6A}">
      <dsp:nvSpPr>
        <dsp:cNvPr id="0" name=""/>
        <dsp:cNvSpPr/>
      </dsp:nvSpPr>
      <dsp:spPr>
        <a:xfrm>
          <a:off x="3361705" y="522313"/>
          <a:ext cx="7143624" cy="1034550"/>
        </a:xfrm>
        <a:prstGeom prst="rect">
          <a:avLst/>
        </a:prstGeom>
        <a:solidFill>
          <a:schemeClr val="accent5">
            <a:hueOff val="-1799205"/>
            <a:satOff val="-55"/>
            <a:lumOff val="-24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Director of Enablement – iLink Digital</a:t>
          </a:r>
          <a:endParaRPr lang="en-US" sz="1900" kern="1200" dirty="0"/>
        </a:p>
        <a:p>
          <a:pPr marL="171450" lvl="1" indent="-171450" algn="l" defTabSz="844550">
            <a:lnSpc>
              <a:spcPct val="90000"/>
            </a:lnSpc>
            <a:spcBef>
              <a:spcPct val="0"/>
            </a:spcBef>
            <a:spcAft>
              <a:spcPct val="15000"/>
            </a:spcAft>
            <a:buChar char="•"/>
          </a:pPr>
          <a:r>
            <a:rPr lang="en-US" sz="1900" kern="1200"/>
            <a:t>Started in tech in 1991</a:t>
          </a:r>
          <a:endParaRPr lang="en-US" sz="1900" kern="1200" dirty="0"/>
        </a:p>
        <a:p>
          <a:pPr marL="171450" lvl="1" indent="-171450" algn="l" defTabSz="844550">
            <a:lnSpc>
              <a:spcPct val="90000"/>
            </a:lnSpc>
            <a:spcBef>
              <a:spcPct val="0"/>
            </a:spcBef>
            <a:spcAft>
              <a:spcPct val="15000"/>
            </a:spcAft>
            <a:buChar char="•"/>
          </a:pPr>
          <a:r>
            <a:rPr lang="en-US" sz="1900" kern="1200"/>
            <a:t>Microsoft Partner since 2001</a:t>
          </a:r>
          <a:endParaRPr lang="en-US" sz="1900" kern="1200" dirty="0"/>
        </a:p>
      </dsp:txBody>
      <dsp:txXfrm>
        <a:off x="3361705" y="522313"/>
        <a:ext cx="7143624" cy="1034550"/>
      </dsp:txXfrm>
    </dsp:sp>
    <dsp:sp modelId="{22E0E5D0-A0F2-4586-A9D2-FEBB4F7B8D84}">
      <dsp:nvSpPr>
        <dsp:cNvPr id="0" name=""/>
        <dsp:cNvSpPr/>
      </dsp:nvSpPr>
      <dsp:spPr>
        <a:xfrm>
          <a:off x="0" y="1648775"/>
          <a:ext cx="2628900"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Microsoft MVP</a:t>
          </a:r>
          <a:endParaRPr lang="en-US" sz="1900" kern="1200" dirty="0"/>
        </a:p>
      </dsp:txBody>
      <dsp:txXfrm>
        <a:off x="0" y="1648775"/>
        <a:ext cx="2628900" cy="376200"/>
      </dsp:txXfrm>
    </dsp:sp>
    <dsp:sp modelId="{77DE39D9-CA2C-4FA1-8685-C79B6D948295}">
      <dsp:nvSpPr>
        <dsp:cNvPr id="0" name=""/>
        <dsp:cNvSpPr/>
      </dsp:nvSpPr>
      <dsp:spPr>
        <a:xfrm>
          <a:off x="2628899" y="1625263"/>
          <a:ext cx="525780" cy="4232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5FBB7D-9987-4204-8485-7A1759A16534}">
      <dsp:nvSpPr>
        <dsp:cNvPr id="0" name=""/>
        <dsp:cNvSpPr/>
      </dsp:nvSpPr>
      <dsp:spPr>
        <a:xfrm>
          <a:off x="3364991" y="1625263"/>
          <a:ext cx="7150608" cy="423225"/>
        </a:xfrm>
        <a:prstGeom prst="rect">
          <a:avLst/>
        </a:prstGeom>
        <a:solidFill>
          <a:schemeClr val="accent5">
            <a:hueOff val="-3598410"/>
            <a:satOff val="-110"/>
            <a:lumOff val="-496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13 years / 5 years GP and 8 years Power BI</a:t>
          </a:r>
          <a:endParaRPr lang="en-US" sz="1900" kern="1200" dirty="0"/>
        </a:p>
      </dsp:txBody>
      <dsp:txXfrm>
        <a:off x="3364991" y="1625263"/>
        <a:ext cx="7150608" cy="423225"/>
      </dsp:txXfrm>
    </dsp:sp>
    <dsp:sp modelId="{68CFBBE0-2B7B-4362-B9A5-6BB50D1C16A3}">
      <dsp:nvSpPr>
        <dsp:cNvPr id="0" name=""/>
        <dsp:cNvSpPr/>
      </dsp:nvSpPr>
      <dsp:spPr>
        <a:xfrm>
          <a:off x="0" y="2140400"/>
          <a:ext cx="2628900"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Microsoft MCT</a:t>
          </a:r>
          <a:endParaRPr lang="en-US" sz="1900" kern="1200" dirty="0"/>
        </a:p>
      </dsp:txBody>
      <dsp:txXfrm>
        <a:off x="0" y="2140400"/>
        <a:ext cx="2628900" cy="376200"/>
      </dsp:txXfrm>
    </dsp:sp>
    <dsp:sp modelId="{E17F2A15-503A-4624-AE59-A99780CFF218}">
      <dsp:nvSpPr>
        <dsp:cNvPr id="0" name=""/>
        <dsp:cNvSpPr/>
      </dsp:nvSpPr>
      <dsp:spPr>
        <a:xfrm>
          <a:off x="2628899" y="2116888"/>
          <a:ext cx="525780" cy="4232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E1A21D-B3A7-4528-91C8-87648F1D1FF9}">
      <dsp:nvSpPr>
        <dsp:cNvPr id="0" name=""/>
        <dsp:cNvSpPr/>
      </dsp:nvSpPr>
      <dsp:spPr>
        <a:xfrm>
          <a:off x="3364991" y="2116888"/>
          <a:ext cx="7150608" cy="423225"/>
        </a:xfrm>
        <a:prstGeom prst="rect">
          <a:avLst/>
        </a:prstGeom>
        <a:solidFill>
          <a:schemeClr val="accent5">
            <a:hueOff val="-5397615"/>
            <a:satOff val="-165"/>
            <a:lumOff val="-74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13 years (with a hiatus in the middle)</a:t>
          </a:r>
          <a:endParaRPr lang="en-US" sz="1900" kern="1200" dirty="0"/>
        </a:p>
      </dsp:txBody>
      <dsp:txXfrm>
        <a:off x="3364991" y="2116888"/>
        <a:ext cx="7150608" cy="423225"/>
      </dsp:txXfrm>
    </dsp:sp>
    <dsp:sp modelId="{22735C60-F29C-4D52-8657-2AF361AFEE44}">
      <dsp:nvSpPr>
        <dsp:cNvPr id="0" name=""/>
        <dsp:cNvSpPr/>
      </dsp:nvSpPr>
      <dsp:spPr>
        <a:xfrm>
          <a:off x="0" y="2632025"/>
          <a:ext cx="2626332"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Co-Authored 2 books</a:t>
          </a:r>
          <a:endParaRPr lang="en-US" sz="1900" kern="1200" dirty="0"/>
        </a:p>
      </dsp:txBody>
      <dsp:txXfrm>
        <a:off x="0" y="2632025"/>
        <a:ext cx="2626332" cy="376200"/>
      </dsp:txXfrm>
    </dsp:sp>
    <dsp:sp modelId="{B691A7FA-E68D-49C3-9E27-89BEC2651961}">
      <dsp:nvSpPr>
        <dsp:cNvPr id="0" name=""/>
        <dsp:cNvSpPr/>
      </dsp:nvSpPr>
      <dsp:spPr>
        <a:xfrm>
          <a:off x="2626332" y="2608513"/>
          <a:ext cx="525266" cy="4232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2598D9-2138-4F00-ABF1-3F606938C389}">
      <dsp:nvSpPr>
        <dsp:cNvPr id="0" name=""/>
        <dsp:cNvSpPr/>
      </dsp:nvSpPr>
      <dsp:spPr>
        <a:xfrm>
          <a:off x="3361705" y="2608513"/>
          <a:ext cx="7143624" cy="423225"/>
        </a:xfrm>
        <a:prstGeom prst="rect">
          <a:avLst/>
        </a:prstGeom>
        <a:solidFill>
          <a:schemeClr val="accent5">
            <a:hueOff val="-7196820"/>
            <a:satOff val="-221"/>
            <a:lumOff val="-99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BI and Dynamics GP</a:t>
          </a:r>
          <a:endParaRPr lang="en-US" sz="1900" kern="1200" dirty="0"/>
        </a:p>
      </dsp:txBody>
      <dsp:txXfrm>
        <a:off x="3361705" y="2608513"/>
        <a:ext cx="7143624" cy="423225"/>
      </dsp:txXfrm>
    </dsp:sp>
    <dsp:sp modelId="{9905753C-C0BC-4D64-8B39-59AA4BE245A8}">
      <dsp:nvSpPr>
        <dsp:cNvPr id="0" name=""/>
        <dsp:cNvSpPr/>
      </dsp:nvSpPr>
      <dsp:spPr>
        <a:xfrm>
          <a:off x="0" y="3123650"/>
          <a:ext cx="2628900"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I love learning</a:t>
          </a:r>
          <a:endParaRPr lang="en-US" sz="1900" kern="1200" dirty="0"/>
        </a:p>
      </dsp:txBody>
      <dsp:txXfrm>
        <a:off x="0" y="3123650"/>
        <a:ext cx="2628900" cy="376200"/>
      </dsp:txXfrm>
    </dsp:sp>
    <dsp:sp modelId="{C07FBB49-9384-42D3-B48B-177072C59622}">
      <dsp:nvSpPr>
        <dsp:cNvPr id="0" name=""/>
        <dsp:cNvSpPr/>
      </dsp:nvSpPr>
      <dsp:spPr>
        <a:xfrm>
          <a:off x="2628899" y="3100138"/>
          <a:ext cx="525780" cy="423225"/>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D1AC0E-FDD2-42F5-9CB3-FA250820C739}">
      <dsp:nvSpPr>
        <dsp:cNvPr id="0" name=""/>
        <dsp:cNvSpPr/>
      </dsp:nvSpPr>
      <dsp:spPr>
        <a:xfrm>
          <a:off x="3364991" y="3100138"/>
          <a:ext cx="7150608" cy="423225"/>
        </a:xfrm>
        <a:prstGeom prst="rect">
          <a:avLst/>
        </a:prstGeom>
        <a:solidFill>
          <a:schemeClr val="accent5">
            <a:hueOff val="-8996025"/>
            <a:satOff val="-276"/>
            <a:lumOff val="-1241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Technology, Wood Turning, Cooking</a:t>
          </a:r>
          <a:endParaRPr lang="en-US" sz="1900" kern="1200" dirty="0"/>
        </a:p>
      </dsp:txBody>
      <dsp:txXfrm>
        <a:off x="3364991" y="3100138"/>
        <a:ext cx="7150608" cy="423225"/>
      </dsp:txXfrm>
    </dsp:sp>
    <dsp:sp modelId="{B42DFDA0-F91F-4518-9079-1994BB819F60}">
      <dsp:nvSpPr>
        <dsp:cNvPr id="0" name=""/>
        <dsp:cNvSpPr/>
      </dsp:nvSpPr>
      <dsp:spPr>
        <a:xfrm>
          <a:off x="0" y="3768107"/>
          <a:ext cx="2626332" cy="37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n-US" sz="1900" kern="1200"/>
            <a:t>I love hobbies</a:t>
          </a:r>
          <a:endParaRPr lang="en-US" sz="1900" kern="1200" dirty="0"/>
        </a:p>
      </dsp:txBody>
      <dsp:txXfrm>
        <a:off x="0" y="3768107"/>
        <a:ext cx="2626332" cy="376200"/>
      </dsp:txXfrm>
    </dsp:sp>
    <dsp:sp modelId="{9F114B8E-3B48-4DEE-A7A0-CC94DEFE369D}">
      <dsp:nvSpPr>
        <dsp:cNvPr id="0" name=""/>
        <dsp:cNvSpPr/>
      </dsp:nvSpPr>
      <dsp:spPr>
        <a:xfrm>
          <a:off x="2626332" y="3591763"/>
          <a:ext cx="525266" cy="728887"/>
        </a:xfrm>
        <a:prstGeom prst="leftBrace">
          <a:avLst>
            <a:gd name="adj1" fmla="val 35000"/>
            <a:gd name="adj2" fmla="val 50000"/>
          </a:avLst>
        </a:pr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7C8A5A-B8C2-4321-8CB6-ABB6B1A2624A}">
      <dsp:nvSpPr>
        <dsp:cNvPr id="0" name=""/>
        <dsp:cNvSpPr/>
      </dsp:nvSpPr>
      <dsp:spPr>
        <a:xfrm>
          <a:off x="3361705" y="3591763"/>
          <a:ext cx="7143624" cy="728887"/>
        </a:xfrm>
        <a:prstGeom prst="rect">
          <a:avLst/>
        </a:prstGeom>
        <a:solidFill>
          <a:schemeClr val="accent5">
            <a:hueOff val="-10795230"/>
            <a:satOff val="-331"/>
            <a:lumOff val="-149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Newest hobby:  Pickleball</a:t>
          </a:r>
          <a:endParaRPr lang="en-US" sz="1900" kern="1200" dirty="0"/>
        </a:p>
        <a:p>
          <a:pPr marL="171450" lvl="1" indent="-171450" algn="l" defTabSz="844550">
            <a:lnSpc>
              <a:spcPct val="90000"/>
            </a:lnSpc>
            <a:spcBef>
              <a:spcPct val="0"/>
            </a:spcBef>
            <a:spcAft>
              <a:spcPct val="15000"/>
            </a:spcAft>
            <a:buChar char="•"/>
          </a:pPr>
          <a:r>
            <a:rPr lang="en-US" sz="1900" kern="1200"/>
            <a:t>Favorite: Knitting/Crocheting</a:t>
          </a:r>
          <a:endParaRPr lang="en-US" sz="1900" kern="1200" dirty="0"/>
        </a:p>
      </dsp:txBody>
      <dsp:txXfrm>
        <a:off x="3361705" y="3591763"/>
        <a:ext cx="7143624" cy="728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2644E-1187-49EB-A5D0-6BC384FB52B1}">
      <dsp:nvSpPr>
        <dsp:cNvPr id="0" name=""/>
        <dsp:cNvSpPr/>
      </dsp:nvSpPr>
      <dsp:spPr>
        <a:xfrm>
          <a:off x="1292" y="0"/>
          <a:ext cx="3360687"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Direct Query</a:t>
          </a:r>
        </a:p>
      </dsp:txBody>
      <dsp:txXfrm>
        <a:off x="1292" y="0"/>
        <a:ext cx="3360687" cy="1255170"/>
      </dsp:txXfrm>
    </dsp:sp>
    <dsp:sp modelId="{0B10A866-FEE6-4290-AD8A-6B5D4D8A9C9E}">
      <dsp:nvSpPr>
        <dsp:cNvPr id="0" name=""/>
        <dsp:cNvSpPr/>
      </dsp:nvSpPr>
      <dsp:spPr>
        <a:xfrm>
          <a:off x="337361" y="1255528"/>
          <a:ext cx="268855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Refers data in source</a:t>
          </a:r>
        </a:p>
      </dsp:txBody>
      <dsp:txXfrm>
        <a:off x="361436" y="1279603"/>
        <a:ext cx="2640400" cy="773819"/>
      </dsp:txXfrm>
    </dsp:sp>
    <dsp:sp modelId="{CA70C446-7001-4281-9B16-E81316C9C8B8}">
      <dsp:nvSpPr>
        <dsp:cNvPr id="0" name=""/>
        <dsp:cNvSpPr/>
      </dsp:nvSpPr>
      <dsp:spPr>
        <a:xfrm>
          <a:off x="337361" y="2203954"/>
          <a:ext cx="268855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US" sz="1300" kern="1200" dirty="0"/>
            <a:t>Pros</a:t>
          </a:r>
        </a:p>
        <a:p>
          <a:pPr marL="57150" lvl="1" indent="-57150" algn="l" defTabSz="444500">
            <a:lnSpc>
              <a:spcPct val="90000"/>
            </a:lnSpc>
            <a:spcBef>
              <a:spcPct val="0"/>
            </a:spcBef>
            <a:spcAft>
              <a:spcPct val="15000"/>
            </a:spcAft>
            <a:buChar char="•"/>
          </a:pPr>
          <a:r>
            <a:rPr lang="en-US" sz="1000" kern="1200" dirty="0"/>
            <a:t>Real Time Analysis</a:t>
          </a:r>
        </a:p>
        <a:p>
          <a:pPr marL="57150" lvl="1" indent="-57150" algn="l" defTabSz="444500">
            <a:lnSpc>
              <a:spcPct val="90000"/>
            </a:lnSpc>
            <a:spcBef>
              <a:spcPct val="0"/>
            </a:spcBef>
            <a:spcAft>
              <a:spcPct val="15000"/>
            </a:spcAft>
            <a:buChar char="•"/>
          </a:pPr>
          <a:r>
            <a:rPr lang="en-US" sz="1000" kern="1200" dirty="0"/>
            <a:t>Can handle large data volumes</a:t>
          </a:r>
        </a:p>
      </dsp:txBody>
      <dsp:txXfrm>
        <a:off x="361436" y="2228029"/>
        <a:ext cx="2640400" cy="773819"/>
      </dsp:txXfrm>
    </dsp:sp>
    <dsp:sp modelId="{14A92F24-BC3E-4D13-BD11-C870FD9D0607}">
      <dsp:nvSpPr>
        <dsp:cNvPr id="0" name=""/>
        <dsp:cNvSpPr/>
      </dsp:nvSpPr>
      <dsp:spPr>
        <a:xfrm>
          <a:off x="337361" y="3152380"/>
          <a:ext cx="268855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US" sz="1300" kern="1200" dirty="0"/>
            <a:t>Cons</a:t>
          </a:r>
        </a:p>
        <a:p>
          <a:pPr marL="57150" lvl="1" indent="-57150" algn="l" defTabSz="444500">
            <a:lnSpc>
              <a:spcPct val="90000"/>
            </a:lnSpc>
            <a:spcBef>
              <a:spcPct val="0"/>
            </a:spcBef>
            <a:spcAft>
              <a:spcPct val="15000"/>
            </a:spcAft>
            <a:buChar char="•"/>
          </a:pPr>
          <a:r>
            <a:rPr lang="en-US" sz="1000" kern="1200" dirty="0"/>
            <a:t>Report Rendering is Slow</a:t>
          </a:r>
        </a:p>
        <a:p>
          <a:pPr marL="57150" lvl="1" indent="-57150" algn="l" defTabSz="444500">
            <a:lnSpc>
              <a:spcPct val="90000"/>
            </a:lnSpc>
            <a:spcBef>
              <a:spcPct val="0"/>
            </a:spcBef>
            <a:spcAft>
              <a:spcPct val="15000"/>
            </a:spcAft>
            <a:buChar char="•"/>
          </a:pPr>
          <a:r>
            <a:rPr lang="en-US" sz="1000" kern="1200" dirty="0"/>
            <a:t>Dependent on data source optimization</a:t>
          </a:r>
        </a:p>
        <a:p>
          <a:pPr marL="57150" lvl="1" indent="-57150" algn="l" defTabSz="444500">
            <a:lnSpc>
              <a:spcPct val="90000"/>
            </a:lnSpc>
            <a:spcBef>
              <a:spcPct val="0"/>
            </a:spcBef>
            <a:spcAft>
              <a:spcPct val="15000"/>
            </a:spcAft>
            <a:buChar char="•"/>
          </a:pPr>
          <a:r>
            <a:rPr lang="en-US" sz="1000" kern="1200"/>
            <a:t>Limited support in complex DAX functions</a:t>
          </a:r>
          <a:endParaRPr lang="en-US" sz="1000" kern="1200" dirty="0"/>
        </a:p>
      </dsp:txBody>
      <dsp:txXfrm>
        <a:off x="361436" y="3176455"/>
        <a:ext cx="2640400" cy="773819"/>
      </dsp:txXfrm>
    </dsp:sp>
    <dsp:sp modelId="{164F3C60-941B-4646-A0B0-89D983F51E7C}">
      <dsp:nvSpPr>
        <dsp:cNvPr id="0" name=""/>
        <dsp:cNvSpPr/>
      </dsp:nvSpPr>
      <dsp:spPr>
        <a:xfrm>
          <a:off x="3614032" y="0"/>
          <a:ext cx="3360687"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Import</a:t>
          </a:r>
        </a:p>
      </dsp:txBody>
      <dsp:txXfrm>
        <a:off x="3614032" y="0"/>
        <a:ext cx="3360687" cy="1255170"/>
      </dsp:txXfrm>
    </dsp:sp>
    <dsp:sp modelId="{6C9DAFDD-0E92-44EC-BAFF-2D974BFA3C13}">
      <dsp:nvSpPr>
        <dsp:cNvPr id="0" name=""/>
        <dsp:cNvSpPr/>
      </dsp:nvSpPr>
      <dsp:spPr>
        <a:xfrm>
          <a:off x="3950100" y="1255528"/>
          <a:ext cx="268855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Loads all the data in memory upon Refresh</a:t>
          </a:r>
        </a:p>
      </dsp:txBody>
      <dsp:txXfrm>
        <a:off x="3974175" y="1279603"/>
        <a:ext cx="2640400" cy="773819"/>
      </dsp:txXfrm>
    </dsp:sp>
    <dsp:sp modelId="{C3CECC0E-30D1-42A5-A04A-FCE5D77C92A2}">
      <dsp:nvSpPr>
        <dsp:cNvPr id="0" name=""/>
        <dsp:cNvSpPr/>
      </dsp:nvSpPr>
      <dsp:spPr>
        <a:xfrm>
          <a:off x="3950100" y="2203954"/>
          <a:ext cx="268855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US" sz="1300" kern="1200" dirty="0"/>
            <a:t>Pros</a:t>
          </a:r>
        </a:p>
        <a:p>
          <a:pPr marL="57150" lvl="1" indent="-57150" algn="l" defTabSz="444500">
            <a:lnSpc>
              <a:spcPct val="90000"/>
            </a:lnSpc>
            <a:spcBef>
              <a:spcPct val="0"/>
            </a:spcBef>
            <a:spcAft>
              <a:spcPct val="15000"/>
            </a:spcAft>
            <a:buChar char="•"/>
          </a:pPr>
          <a:r>
            <a:rPr lang="en-US" sz="1000" kern="1200" dirty="0"/>
            <a:t>Report Rendering is best</a:t>
          </a:r>
        </a:p>
        <a:p>
          <a:pPr marL="57150" lvl="1" indent="-57150" algn="l" defTabSz="444500">
            <a:lnSpc>
              <a:spcPct val="90000"/>
            </a:lnSpc>
            <a:spcBef>
              <a:spcPct val="0"/>
            </a:spcBef>
            <a:spcAft>
              <a:spcPct val="15000"/>
            </a:spcAft>
            <a:buChar char="•"/>
          </a:pPr>
          <a:r>
            <a:rPr lang="en-US" sz="1000" kern="1200" dirty="0"/>
            <a:t>Can handle complex calculations</a:t>
          </a:r>
        </a:p>
      </dsp:txBody>
      <dsp:txXfrm>
        <a:off x="3974175" y="2228029"/>
        <a:ext cx="2640400" cy="773819"/>
      </dsp:txXfrm>
    </dsp:sp>
    <dsp:sp modelId="{4DEF76C2-E884-474A-AFFC-A8AE0CEDAD5E}">
      <dsp:nvSpPr>
        <dsp:cNvPr id="0" name=""/>
        <dsp:cNvSpPr/>
      </dsp:nvSpPr>
      <dsp:spPr>
        <a:xfrm>
          <a:off x="3950100" y="3152380"/>
          <a:ext cx="268855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US" sz="1300" kern="1200" dirty="0"/>
            <a:t>Cons</a:t>
          </a:r>
        </a:p>
        <a:p>
          <a:pPr marL="57150" lvl="1" indent="-57150" algn="l" defTabSz="444500">
            <a:lnSpc>
              <a:spcPct val="90000"/>
            </a:lnSpc>
            <a:spcBef>
              <a:spcPct val="0"/>
            </a:spcBef>
            <a:spcAft>
              <a:spcPct val="15000"/>
            </a:spcAft>
            <a:buChar char="•"/>
          </a:pPr>
          <a:r>
            <a:rPr lang="en-US" sz="1000" kern="1200" dirty="0"/>
            <a:t>Data Latency</a:t>
          </a:r>
        </a:p>
        <a:p>
          <a:pPr marL="57150" lvl="1" indent="-57150" algn="l" defTabSz="444500">
            <a:lnSpc>
              <a:spcPct val="90000"/>
            </a:lnSpc>
            <a:spcBef>
              <a:spcPct val="0"/>
            </a:spcBef>
            <a:spcAft>
              <a:spcPct val="15000"/>
            </a:spcAft>
            <a:buChar char="•"/>
          </a:pPr>
          <a:r>
            <a:rPr lang="en-US" sz="1000" kern="1200" dirty="0"/>
            <a:t>Processing Complexity</a:t>
          </a:r>
        </a:p>
        <a:p>
          <a:pPr marL="57150" lvl="1" indent="-57150" algn="l" defTabSz="444500">
            <a:lnSpc>
              <a:spcPct val="90000"/>
            </a:lnSpc>
            <a:spcBef>
              <a:spcPct val="0"/>
            </a:spcBef>
            <a:spcAft>
              <a:spcPct val="15000"/>
            </a:spcAft>
            <a:buChar char="•"/>
          </a:pPr>
          <a:r>
            <a:rPr lang="en-US" sz="1000" kern="1200" dirty="0"/>
            <a:t>Processing Time</a:t>
          </a:r>
        </a:p>
      </dsp:txBody>
      <dsp:txXfrm>
        <a:off x="3974175" y="3176455"/>
        <a:ext cx="2640400" cy="773819"/>
      </dsp:txXfrm>
    </dsp:sp>
    <dsp:sp modelId="{47A814AB-0007-43CB-8E66-6E82FB77AA93}">
      <dsp:nvSpPr>
        <dsp:cNvPr id="0" name=""/>
        <dsp:cNvSpPr/>
      </dsp:nvSpPr>
      <dsp:spPr>
        <a:xfrm>
          <a:off x="7226771" y="0"/>
          <a:ext cx="3360687"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Direct Lake</a:t>
          </a:r>
        </a:p>
      </dsp:txBody>
      <dsp:txXfrm>
        <a:off x="7226771" y="0"/>
        <a:ext cx="3360687" cy="1255170"/>
      </dsp:txXfrm>
    </dsp:sp>
    <dsp:sp modelId="{F0BEB396-170D-486A-BE22-2E449A9275CD}">
      <dsp:nvSpPr>
        <dsp:cNvPr id="0" name=""/>
        <dsp:cNvSpPr/>
      </dsp:nvSpPr>
      <dsp:spPr>
        <a:xfrm>
          <a:off x="7562840" y="1255528"/>
          <a:ext cx="268855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a:t>Loads in use </a:t>
          </a:r>
          <a:r>
            <a:rPr lang="en-US" sz="1400" kern="1200" dirty="0"/>
            <a:t>data in memory &amp; gradually evicts unused data</a:t>
          </a:r>
        </a:p>
      </dsp:txBody>
      <dsp:txXfrm>
        <a:off x="7586915" y="1279603"/>
        <a:ext cx="2640400" cy="773819"/>
      </dsp:txXfrm>
    </dsp:sp>
    <dsp:sp modelId="{542CCD9E-CFCD-493C-8B1D-0629319A8465}">
      <dsp:nvSpPr>
        <dsp:cNvPr id="0" name=""/>
        <dsp:cNvSpPr/>
      </dsp:nvSpPr>
      <dsp:spPr>
        <a:xfrm>
          <a:off x="7562840" y="2203954"/>
          <a:ext cx="268855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US" sz="1300" kern="1200" dirty="0"/>
            <a:t>Pros</a:t>
          </a:r>
        </a:p>
        <a:p>
          <a:pPr marL="57150" lvl="1" indent="-57150" algn="l" defTabSz="444500">
            <a:lnSpc>
              <a:spcPct val="90000"/>
            </a:lnSpc>
            <a:spcBef>
              <a:spcPct val="0"/>
            </a:spcBef>
            <a:spcAft>
              <a:spcPct val="15000"/>
            </a:spcAft>
            <a:buChar char="•"/>
          </a:pPr>
          <a:r>
            <a:rPr lang="en-US" sz="1000" kern="1200" dirty="0"/>
            <a:t>Real Time Analysis</a:t>
          </a:r>
        </a:p>
        <a:p>
          <a:pPr marL="57150" lvl="1" indent="-57150" algn="l" defTabSz="444500">
            <a:lnSpc>
              <a:spcPct val="90000"/>
            </a:lnSpc>
            <a:spcBef>
              <a:spcPct val="0"/>
            </a:spcBef>
            <a:spcAft>
              <a:spcPct val="15000"/>
            </a:spcAft>
            <a:buChar char="•"/>
          </a:pPr>
          <a:r>
            <a:rPr lang="en-US" sz="1000" kern="1200" dirty="0"/>
            <a:t>Can handle large data volumes</a:t>
          </a:r>
        </a:p>
        <a:p>
          <a:pPr marL="57150" lvl="1" indent="-57150" algn="l" defTabSz="444500">
            <a:lnSpc>
              <a:spcPct val="90000"/>
            </a:lnSpc>
            <a:spcBef>
              <a:spcPct val="0"/>
            </a:spcBef>
            <a:spcAft>
              <a:spcPct val="15000"/>
            </a:spcAft>
            <a:buChar char="•"/>
          </a:pPr>
          <a:r>
            <a:rPr lang="en-US" sz="1000" kern="1200" dirty="0"/>
            <a:t>Report rendering performance is fast.</a:t>
          </a:r>
        </a:p>
      </dsp:txBody>
      <dsp:txXfrm>
        <a:off x="7586915" y="2228029"/>
        <a:ext cx="2640400" cy="773819"/>
      </dsp:txXfrm>
    </dsp:sp>
    <dsp:sp modelId="{786E2901-285D-4723-9A8E-85B8364F48B4}">
      <dsp:nvSpPr>
        <dsp:cNvPr id="0" name=""/>
        <dsp:cNvSpPr/>
      </dsp:nvSpPr>
      <dsp:spPr>
        <a:xfrm>
          <a:off x="7562840" y="3152380"/>
          <a:ext cx="268855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US" sz="1300" kern="1200" dirty="0"/>
            <a:t>Cons</a:t>
          </a:r>
        </a:p>
        <a:p>
          <a:pPr marL="57150" lvl="1" indent="-57150" algn="l" defTabSz="444500">
            <a:lnSpc>
              <a:spcPct val="90000"/>
            </a:lnSpc>
            <a:spcBef>
              <a:spcPct val="0"/>
            </a:spcBef>
            <a:spcAft>
              <a:spcPct val="15000"/>
            </a:spcAft>
            <a:buChar char="•"/>
          </a:pPr>
          <a:r>
            <a:rPr lang="en-US" sz="1000" kern="1200" dirty="0"/>
            <a:t>Row Volume Limits</a:t>
          </a:r>
        </a:p>
        <a:p>
          <a:pPr marL="57150" lvl="1" indent="-57150" algn="l" defTabSz="444500">
            <a:lnSpc>
              <a:spcPct val="90000"/>
            </a:lnSpc>
            <a:spcBef>
              <a:spcPct val="0"/>
            </a:spcBef>
            <a:spcAft>
              <a:spcPct val="15000"/>
            </a:spcAft>
            <a:buChar char="•"/>
          </a:pPr>
          <a:r>
            <a:rPr lang="en-US" sz="1000" kern="1200" dirty="0"/>
            <a:t>High cardinality columns initially loads slowly</a:t>
          </a:r>
        </a:p>
        <a:p>
          <a:pPr marL="57150" lvl="1" indent="-57150" algn="l" defTabSz="444500">
            <a:lnSpc>
              <a:spcPct val="90000"/>
            </a:lnSpc>
            <a:spcBef>
              <a:spcPct val="0"/>
            </a:spcBef>
            <a:spcAft>
              <a:spcPct val="15000"/>
            </a:spcAft>
            <a:buChar char="•"/>
          </a:pPr>
          <a:r>
            <a:rPr lang="en-US" sz="1000" kern="1200" dirty="0"/>
            <a:t>Works with Parquet only</a:t>
          </a:r>
        </a:p>
      </dsp:txBody>
      <dsp:txXfrm>
        <a:off x="7586915" y="3176455"/>
        <a:ext cx="2640400" cy="773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2644E-1187-49EB-A5D0-6BC384FB52B1}">
      <dsp:nvSpPr>
        <dsp:cNvPr id="0" name=""/>
        <dsp:cNvSpPr/>
      </dsp:nvSpPr>
      <dsp:spPr>
        <a:xfrm>
          <a:off x="4200" y="0"/>
          <a:ext cx="1659662"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Analyze Data Sources</a:t>
          </a:r>
        </a:p>
      </dsp:txBody>
      <dsp:txXfrm>
        <a:off x="4200" y="0"/>
        <a:ext cx="1659662" cy="1255170"/>
      </dsp:txXfrm>
    </dsp:sp>
    <dsp:sp modelId="{5FD11990-0C55-49CB-A599-F849F264AE99}">
      <dsp:nvSpPr>
        <dsp:cNvPr id="0" name=""/>
        <dsp:cNvSpPr/>
      </dsp:nvSpPr>
      <dsp:spPr>
        <a:xfrm>
          <a:off x="170167" y="1255374"/>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Data Profiling</a:t>
          </a:r>
        </a:p>
      </dsp:txBody>
      <dsp:txXfrm>
        <a:off x="181932" y="1267139"/>
        <a:ext cx="1304200" cy="378159"/>
      </dsp:txXfrm>
    </dsp:sp>
    <dsp:sp modelId="{14A92F24-BC3E-4D13-BD11-C870FD9D0607}">
      <dsp:nvSpPr>
        <dsp:cNvPr id="0" name=""/>
        <dsp:cNvSpPr/>
      </dsp:nvSpPr>
      <dsp:spPr>
        <a:xfrm>
          <a:off x="170167" y="1718862"/>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Analyze Grain</a:t>
          </a:r>
        </a:p>
      </dsp:txBody>
      <dsp:txXfrm>
        <a:off x="181932" y="1730627"/>
        <a:ext cx="1304200" cy="378159"/>
      </dsp:txXfrm>
    </dsp:sp>
    <dsp:sp modelId="{79805EB3-B4C3-4254-B41F-0A5781D16A4A}">
      <dsp:nvSpPr>
        <dsp:cNvPr id="0" name=""/>
        <dsp:cNvSpPr/>
      </dsp:nvSpPr>
      <dsp:spPr>
        <a:xfrm>
          <a:off x="170167" y="2182350"/>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Understand Calendar Dim</a:t>
          </a:r>
        </a:p>
      </dsp:txBody>
      <dsp:txXfrm>
        <a:off x="181932" y="2194115"/>
        <a:ext cx="1304200" cy="378159"/>
      </dsp:txXfrm>
    </dsp:sp>
    <dsp:sp modelId="{EDBBB4AF-E42E-4B1C-8D8D-D73BC21F588A}">
      <dsp:nvSpPr>
        <dsp:cNvPr id="0" name=""/>
        <dsp:cNvSpPr/>
      </dsp:nvSpPr>
      <dsp:spPr>
        <a:xfrm>
          <a:off x="170167" y="2645837"/>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Prepare Bus Matrix</a:t>
          </a:r>
        </a:p>
      </dsp:txBody>
      <dsp:txXfrm>
        <a:off x="181932" y="2657602"/>
        <a:ext cx="1304200" cy="378159"/>
      </dsp:txXfrm>
    </dsp:sp>
    <dsp:sp modelId="{E98F077A-D071-4F9A-98BA-F3C505E4D9FA}">
      <dsp:nvSpPr>
        <dsp:cNvPr id="0" name=""/>
        <dsp:cNvSpPr/>
      </dsp:nvSpPr>
      <dsp:spPr>
        <a:xfrm>
          <a:off x="170167" y="3109325"/>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Data Retention</a:t>
          </a:r>
        </a:p>
      </dsp:txBody>
      <dsp:txXfrm>
        <a:off x="181932" y="3121090"/>
        <a:ext cx="1304200" cy="378159"/>
      </dsp:txXfrm>
    </dsp:sp>
    <dsp:sp modelId="{7575571D-AA3C-4AC0-902D-5D84B1671EB9}">
      <dsp:nvSpPr>
        <dsp:cNvPr id="0" name=""/>
        <dsp:cNvSpPr/>
      </dsp:nvSpPr>
      <dsp:spPr>
        <a:xfrm>
          <a:off x="170167" y="3572813"/>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Data Refresh Policy</a:t>
          </a:r>
        </a:p>
      </dsp:txBody>
      <dsp:txXfrm>
        <a:off x="181932" y="3584578"/>
        <a:ext cx="1304200" cy="378159"/>
      </dsp:txXfrm>
    </dsp:sp>
    <dsp:sp modelId="{164F3C60-941B-4646-A0B0-89D983F51E7C}">
      <dsp:nvSpPr>
        <dsp:cNvPr id="0" name=""/>
        <dsp:cNvSpPr/>
      </dsp:nvSpPr>
      <dsp:spPr>
        <a:xfrm>
          <a:off x="1788338" y="0"/>
          <a:ext cx="1659662"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Load Data into LH/WH</a:t>
          </a:r>
        </a:p>
      </dsp:txBody>
      <dsp:txXfrm>
        <a:off x="1788338" y="0"/>
        <a:ext cx="1659662" cy="1255170"/>
      </dsp:txXfrm>
    </dsp:sp>
    <dsp:sp modelId="{C3CECC0E-30D1-42A5-A04A-FCE5D77C92A2}">
      <dsp:nvSpPr>
        <dsp:cNvPr id="0" name=""/>
        <dsp:cNvSpPr/>
      </dsp:nvSpPr>
      <dsp:spPr>
        <a:xfrm>
          <a:off x="1954304" y="1255528"/>
          <a:ext cx="132773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US" sz="900" kern="1200">
              <a:latin typeface="+mn-lt"/>
              <a:ea typeface="+mn-ea"/>
              <a:cs typeface="+mn-cs"/>
            </a:rPr>
            <a:t>Bronze Layer</a:t>
          </a:r>
          <a:endParaRPr lang="en-US" sz="900" kern="1200" dirty="0"/>
        </a:p>
        <a:p>
          <a:pPr marL="57150" lvl="1" indent="-57150" algn="l" defTabSz="311150">
            <a:lnSpc>
              <a:spcPct val="90000"/>
            </a:lnSpc>
            <a:spcBef>
              <a:spcPct val="0"/>
            </a:spcBef>
            <a:spcAft>
              <a:spcPct val="15000"/>
            </a:spcAft>
            <a:buChar char="•"/>
          </a:pPr>
          <a:r>
            <a:rPr lang="en-US" sz="700" kern="1200" dirty="0">
              <a:latin typeface="+mn-lt"/>
              <a:ea typeface="+mn-ea"/>
              <a:cs typeface="+mn-cs"/>
            </a:rPr>
            <a:t>Bring Data in Original Format</a:t>
          </a:r>
        </a:p>
        <a:p>
          <a:pPr marL="57150" lvl="1" indent="-57150" algn="l" defTabSz="311150">
            <a:lnSpc>
              <a:spcPct val="90000"/>
            </a:lnSpc>
            <a:spcBef>
              <a:spcPct val="0"/>
            </a:spcBef>
            <a:spcAft>
              <a:spcPct val="15000"/>
            </a:spcAft>
            <a:buChar char="•"/>
          </a:pPr>
          <a:r>
            <a:rPr lang="en-US" sz="700" kern="1200">
              <a:latin typeface="+mn-lt"/>
              <a:ea typeface="+mn-ea"/>
              <a:cs typeface="+mn-cs"/>
            </a:rPr>
            <a:t>Append Data only</a:t>
          </a:r>
          <a:endParaRPr lang="en-US" sz="700" kern="1200" dirty="0">
            <a:latin typeface="+mn-lt"/>
            <a:ea typeface="+mn-ea"/>
            <a:cs typeface="+mn-cs"/>
          </a:endParaRPr>
        </a:p>
        <a:p>
          <a:pPr marL="57150" lvl="1" indent="-57150" algn="l" defTabSz="311150">
            <a:lnSpc>
              <a:spcPct val="90000"/>
            </a:lnSpc>
            <a:spcBef>
              <a:spcPct val="0"/>
            </a:spcBef>
            <a:spcAft>
              <a:spcPct val="15000"/>
            </a:spcAft>
            <a:buChar char="•"/>
          </a:pPr>
          <a:r>
            <a:rPr lang="en-US" sz="700" kern="1200">
              <a:latin typeface="+mn-lt"/>
              <a:ea typeface="+mn-ea"/>
              <a:cs typeface="+mn-cs"/>
            </a:rPr>
            <a:t>Add metadata columns like Load Date and Load Id etc.</a:t>
          </a:r>
          <a:endParaRPr lang="en-US" sz="700" kern="1200" dirty="0"/>
        </a:p>
      </dsp:txBody>
      <dsp:txXfrm>
        <a:off x="1978379" y="1279603"/>
        <a:ext cx="1279580" cy="773819"/>
      </dsp:txXfrm>
    </dsp:sp>
    <dsp:sp modelId="{7E783331-F197-45A3-8211-8C4B3459297D}">
      <dsp:nvSpPr>
        <dsp:cNvPr id="0" name=""/>
        <dsp:cNvSpPr/>
      </dsp:nvSpPr>
      <dsp:spPr>
        <a:xfrm>
          <a:off x="1954304" y="2203954"/>
          <a:ext cx="132773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US" sz="900" kern="1200">
              <a:latin typeface="+mn-lt"/>
              <a:ea typeface="+mn-ea"/>
              <a:cs typeface="+mn-cs"/>
            </a:rPr>
            <a:t>Silver Layer</a:t>
          </a:r>
          <a:endParaRPr lang="en-US" sz="900" kern="1200" dirty="0"/>
        </a:p>
        <a:p>
          <a:pPr marL="57150" lvl="1" indent="-57150" algn="l" defTabSz="311150">
            <a:lnSpc>
              <a:spcPct val="90000"/>
            </a:lnSpc>
            <a:spcBef>
              <a:spcPct val="0"/>
            </a:spcBef>
            <a:spcAft>
              <a:spcPct val="15000"/>
            </a:spcAft>
            <a:buChar char="•"/>
          </a:pPr>
          <a:r>
            <a:rPr lang="en-US" sz="700" kern="1200">
              <a:latin typeface="+mn-lt"/>
              <a:ea typeface="+mn-ea"/>
              <a:cs typeface="+mn-cs"/>
            </a:rPr>
            <a:t>Data Cleansing</a:t>
          </a:r>
          <a:endParaRPr lang="en-US" sz="700" kern="1200" dirty="0">
            <a:latin typeface="+mn-lt"/>
            <a:ea typeface="+mn-ea"/>
            <a:cs typeface="+mn-cs"/>
          </a:endParaRPr>
        </a:p>
        <a:p>
          <a:pPr marL="57150" lvl="1" indent="-57150" algn="l" defTabSz="311150">
            <a:lnSpc>
              <a:spcPct val="90000"/>
            </a:lnSpc>
            <a:spcBef>
              <a:spcPct val="0"/>
            </a:spcBef>
            <a:spcAft>
              <a:spcPct val="15000"/>
            </a:spcAft>
            <a:buChar char="•"/>
          </a:pPr>
          <a:r>
            <a:rPr lang="en-US" sz="700" kern="1200">
              <a:latin typeface="+mn-lt"/>
              <a:ea typeface="+mn-ea"/>
              <a:cs typeface="+mn-cs"/>
            </a:rPr>
            <a:t>Data Standardization</a:t>
          </a:r>
          <a:endParaRPr lang="en-US" sz="700" kern="1200" dirty="0">
            <a:latin typeface="+mn-lt"/>
            <a:ea typeface="+mn-ea"/>
            <a:cs typeface="+mn-cs"/>
          </a:endParaRPr>
        </a:p>
        <a:p>
          <a:pPr marL="57150" lvl="1" indent="-57150" algn="l" defTabSz="311150">
            <a:lnSpc>
              <a:spcPct val="90000"/>
            </a:lnSpc>
            <a:spcBef>
              <a:spcPct val="0"/>
            </a:spcBef>
            <a:spcAft>
              <a:spcPct val="15000"/>
            </a:spcAft>
            <a:buChar char="•"/>
          </a:pPr>
          <a:r>
            <a:rPr lang="en-US" sz="700" kern="1200" dirty="0">
              <a:latin typeface="+mn-lt"/>
              <a:ea typeface="+mn-ea"/>
              <a:cs typeface="+mn-cs"/>
            </a:rPr>
            <a:t>Add Surrogate Keys</a:t>
          </a:r>
        </a:p>
        <a:p>
          <a:pPr marL="57150" lvl="1" indent="-57150" algn="l" defTabSz="311150">
            <a:lnSpc>
              <a:spcPct val="90000"/>
            </a:lnSpc>
            <a:spcBef>
              <a:spcPct val="0"/>
            </a:spcBef>
            <a:spcAft>
              <a:spcPct val="15000"/>
            </a:spcAft>
            <a:buChar char="•"/>
          </a:pPr>
          <a:r>
            <a:rPr lang="en-US" sz="700" kern="1200" dirty="0">
              <a:latin typeface="+mn-lt"/>
              <a:ea typeface="+mn-ea"/>
              <a:cs typeface="+mn-cs"/>
            </a:rPr>
            <a:t>Implement SCD if any</a:t>
          </a:r>
          <a:endParaRPr lang="en-US" sz="700" kern="1200" dirty="0"/>
        </a:p>
      </dsp:txBody>
      <dsp:txXfrm>
        <a:off x="1978379" y="2228029"/>
        <a:ext cx="1279580" cy="773819"/>
      </dsp:txXfrm>
    </dsp:sp>
    <dsp:sp modelId="{2DF0D184-13A7-4767-AD97-49066A94BDA3}">
      <dsp:nvSpPr>
        <dsp:cNvPr id="0" name=""/>
        <dsp:cNvSpPr/>
      </dsp:nvSpPr>
      <dsp:spPr>
        <a:xfrm>
          <a:off x="1954304" y="3152380"/>
          <a:ext cx="132773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US" sz="900" kern="1200">
              <a:latin typeface="+mn-lt"/>
              <a:ea typeface="+mn-ea"/>
              <a:cs typeface="+mn-cs"/>
            </a:rPr>
            <a:t>Gold Layer</a:t>
          </a:r>
          <a:endParaRPr lang="en-US" sz="900" kern="1200" dirty="0"/>
        </a:p>
        <a:p>
          <a:pPr marL="57150" lvl="1" indent="-57150" algn="l" defTabSz="311150">
            <a:lnSpc>
              <a:spcPct val="90000"/>
            </a:lnSpc>
            <a:spcBef>
              <a:spcPct val="0"/>
            </a:spcBef>
            <a:spcAft>
              <a:spcPct val="15000"/>
            </a:spcAft>
            <a:buChar char="•"/>
          </a:pPr>
          <a:r>
            <a:rPr lang="en-US" sz="700" kern="1200" dirty="0">
              <a:latin typeface="+mn-lt"/>
              <a:ea typeface="+mn-ea"/>
              <a:cs typeface="+mn-cs"/>
            </a:rPr>
            <a:t>Implement Star Schema</a:t>
          </a:r>
        </a:p>
        <a:p>
          <a:pPr marL="57150" lvl="1" indent="-57150" algn="l" defTabSz="311150">
            <a:lnSpc>
              <a:spcPct val="90000"/>
            </a:lnSpc>
            <a:spcBef>
              <a:spcPct val="0"/>
            </a:spcBef>
            <a:spcAft>
              <a:spcPct val="15000"/>
            </a:spcAft>
            <a:buChar char="•"/>
          </a:pPr>
          <a:r>
            <a:rPr lang="en-US" sz="700" kern="1200" dirty="0"/>
            <a:t>Apply Z-Order </a:t>
          </a:r>
          <a:r>
            <a:rPr lang="en-US" sz="700" kern="1200"/>
            <a:t>&amp; V-Order</a:t>
          </a:r>
          <a:endParaRPr lang="en-US" sz="700" kern="1200" dirty="0"/>
        </a:p>
      </dsp:txBody>
      <dsp:txXfrm>
        <a:off x="1978379" y="3176455"/>
        <a:ext cx="1279580" cy="773819"/>
      </dsp:txXfrm>
    </dsp:sp>
    <dsp:sp modelId="{05587A73-1D4A-490F-9FFB-7E0ED5369050}">
      <dsp:nvSpPr>
        <dsp:cNvPr id="0" name=""/>
        <dsp:cNvSpPr/>
      </dsp:nvSpPr>
      <dsp:spPr>
        <a:xfrm>
          <a:off x="3572475" y="0"/>
          <a:ext cx="1659662"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Semantic Model</a:t>
          </a:r>
        </a:p>
      </dsp:txBody>
      <dsp:txXfrm>
        <a:off x="3572475" y="0"/>
        <a:ext cx="1659662" cy="1255170"/>
      </dsp:txXfrm>
    </dsp:sp>
    <dsp:sp modelId="{F5E04504-5575-4068-B7B3-815F2CA22591}">
      <dsp:nvSpPr>
        <dsp:cNvPr id="0" name=""/>
        <dsp:cNvSpPr/>
      </dsp:nvSpPr>
      <dsp:spPr>
        <a:xfrm>
          <a:off x="3738442" y="1255272"/>
          <a:ext cx="132773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Refer Gold Tables &amp; create relations</a:t>
          </a:r>
        </a:p>
      </dsp:txBody>
      <dsp:txXfrm>
        <a:off x="3756294" y="1273124"/>
        <a:ext cx="1292026" cy="573801"/>
      </dsp:txXfrm>
    </dsp:sp>
    <dsp:sp modelId="{22D4155E-6F67-40B0-88DA-40F0DF51E723}">
      <dsp:nvSpPr>
        <dsp:cNvPr id="0" name=""/>
        <dsp:cNvSpPr/>
      </dsp:nvSpPr>
      <dsp:spPr>
        <a:xfrm>
          <a:off x="3738442" y="1958548"/>
          <a:ext cx="132773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Develop KPI &amp; Hierarchies</a:t>
          </a:r>
        </a:p>
      </dsp:txBody>
      <dsp:txXfrm>
        <a:off x="3756294" y="1976400"/>
        <a:ext cx="1292026" cy="573801"/>
      </dsp:txXfrm>
    </dsp:sp>
    <dsp:sp modelId="{C4F9CFC2-E61E-4617-B607-89C8CF51E434}">
      <dsp:nvSpPr>
        <dsp:cNvPr id="0" name=""/>
        <dsp:cNvSpPr/>
      </dsp:nvSpPr>
      <dsp:spPr>
        <a:xfrm>
          <a:off x="3738442" y="2661823"/>
          <a:ext cx="132773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RLS / OLS</a:t>
          </a:r>
        </a:p>
      </dsp:txBody>
      <dsp:txXfrm>
        <a:off x="3756294" y="2679675"/>
        <a:ext cx="1292026" cy="573801"/>
      </dsp:txXfrm>
    </dsp:sp>
    <dsp:sp modelId="{263D82AE-670C-4A5B-BBFD-FC3F1772E6F2}">
      <dsp:nvSpPr>
        <dsp:cNvPr id="0" name=""/>
        <dsp:cNvSpPr/>
      </dsp:nvSpPr>
      <dsp:spPr>
        <a:xfrm>
          <a:off x="3738442" y="3365099"/>
          <a:ext cx="132773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Add Business friendly names, descriptions,  &amp; synonyms</a:t>
          </a:r>
        </a:p>
      </dsp:txBody>
      <dsp:txXfrm>
        <a:off x="3756294" y="3382951"/>
        <a:ext cx="1292026" cy="573801"/>
      </dsp:txXfrm>
    </dsp:sp>
    <dsp:sp modelId="{47A814AB-0007-43CB-8E66-6E82FB77AA93}">
      <dsp:nvSpPr>
        <dsp:cNvPr id="0" name=""/>
        <dsp:cNvSpPr/>
      </dsp:nvSpPr>
      <dsp:spPr>
        <a:xfrm>
          <a:off x="5356613" y="0"/>
          <a:ext cx="1659662"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Performance Optimization</a:t>
          </a:r>
        </a:p>
      </dsp:txBody>
      <dsp:txXfrm>
        <a:off x="5356613" y="0"/>
        <a:ext cx="1659662" cy="1255170"/>
      </dsp:txXfrm>
    </dsp:sp>
    <dsp:sp modelId="{AD53DE24-013B-45FF-B6B6-40495E64DDD6}">
      <dsp:nvSpPr>
        <dsp:cNvPr id="0" name=""/>
        <dsp:cNvSpPr/>
      </dsp:nvSpPr>
      <dsp:spPr>
        <a:xfrm>
          <a:off x="5522579" y="1255374"/>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Vertipaq Analyzer</a:t>
          </a:r>
        </a:p>
      </dsp:txBody>
      <dsp:txXfrm>
        <a:off x="5534344" y="1267139"/>
        <a:ext cx="1304200" cy="378159"/>
      </dsp:txXfrm>
    </dsp:sp>
    <dsp:sp modelId="{AD632D7B-6270-478B-8CD0-D75C698F7794}">
      <dsp:nvSpPr>
        <dsp:cNvPr id="0" name=""/>
        <dsp:cNvSpPr/>
      </dsp:nvSpPr>
      <dsp:spPr>
        <a:xfrm>
          <a:off x="5522579" y="1718862"/>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Best Practice Analyzer</a:t>
          </a:r>
        </a:p>
      </dsp:txBody>
      <dsp:txXfrm>
        <a:off x="5534344" y="1730627"/>
        <a:ext cx="1304200" cy="378159"/>
      </dsp:txXfrm>
    </dsp:sp>
    <dsp:sp modelId="{5DAF9727-71EA-4542-A0DD-DCB689D6D5E7}">
      <dsp:nvSpPr>
        <dsp:cNvPr id="0" name=""/>
        <dsp:cNvSpPr/>
      </dsp:nvSpPr>
      <dsp:spPr>
        <a:xfrm>
          <a:off x="5522579" y="2182350"/>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Semantic Link/Labs</a:t>
          </a:r>
        </a:p>
      </dsp:txBody>
      <dsp:txXfrm>
        <a:off x="5534344" y="2194115"/>
        <a:ext cx="1304200" cy="378159"/>
      </dsp:txXfrm>
    </dsp:sp>
    <dsp:sp modelId="{8DFC8029-2E7D-4D4F-AC13-901A09040741}">
      <dsp:nvSpPr>
        <dsp:cNvPr id="0" name=""/>
        <dsp:cNvSpPr/>
      </dsp:nvSpPr>
      <dsp:spPr>
        <a:xfrm>
          <a:off x="5522579" y="2645837"/>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Delta Analyzer</a:t>
          </a:r>
        </a:p>
      </dsp:txBody>
      <dsp:txXfrm>
        <a:off x="5534344" y="2657602"/>
        <a:ext cx="1304200" cy="378159"/>
      </dsp:txXfrm>
    </dsp:sp>
    <dsp:sp modelId="{527679AC-25ED-4768-970B-4284CD4F31D4}">
      <dsp:nvSpPr>
        <dsp:cNvPr id="0" name=""/>
        <dsp:cNvSpPr/>
      </dsp:nvSpPr>
      <dsp:spPr>
        <a:xfrm>
          <a:off x="5522579" y="3109325"/>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Performance Analyzer</a:t>
          </a:r>
        </a:p>
      </dsp:txBody>
      <dsp:txXfrm>
        <a:off x="5534344" y="3121090"/>
        <a:ext cx="1304200" cy="378159"/>
      </dsp:txXfrm>
    </dsp:sp>
    <dsp:sp modelId="{7235271D-D6CB-4FD7-AD1F-D897F7260376}">
      <dsp:nvSpPr>
        <dsp:cNvPr id="0" name=""/>
        <dsp:cNvSpPr/>
      </dsp:nvSpPr>
      <dsp:spPr>
        <a:xfrm>
          <a:off x="5522579" y="3572813"/>
          <a:ext cx="1327730" cy="40168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Query Plans</a:t>
          </a:r>
        </a:p>
      </dsp:txBody>
      <dsp:txXfrm>
        <a:off x="5534344" y="3584578"/>
        <a:ext cx="1304200" cy="378159"/>
      </dsp:txXfrm>
    </dsp:sp>
    <dsp:sp modelId="{E83020C0-9180-4CBC-BD6D-380A177B953A}">
      <dsp:nvSpPr>
        <dsp:cNvPr id="0" name=""/>
        <dsp:cNvSpPr/>
      </dsp:nvSpPr>
      <dsp:spPr>
        <a:xfrm>
          <a:off x="7140750" y="0"/>
          <a:ext cx="1659662"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Reports</a:t>
          </a:r>
        </a:p>
      </dsp:txBody>
      <dsp:txXfrm>
        <a:off x="7140750" y="0"/>
        <a:ext cx="1659662" cy="1255170"/>
      </dsp:txXfrm>
    </dsp:sp>
    <dsp:sp modelId="{08506118-7041-46E6-9CEB-FE92FB3A218E}">
      <dsp:nvSpPr>
        <dsp:cNvPr id="0" name=""/>
        <dsp:cNvSpPr/>
      </dsp:nvSpPr>
      <dsp:spPr>
        <a:xfrm>
          <a:off x="7306717" y="1255272"/>
          <a:ext cx="132773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Prepare Themes</a:t>
          </a:r>
        </a:p>
      </dsp:txBody>
      <dsp:txXfrm>
        <a:off x="7324569" y="1273124"/>
        <a:ext cx="1292026" cy="573801"/>
      </dsp:txXfrm>
    </dsp:sp>
    <dsp:sp modelId="{F166D7A7-3D06-427E-849F-61B28EF6AB3C}">
      <dsp:nvSpPr>
        <dsp:cNvPr id="0" name=""/>
        <dsp:cNvSpPr/>
      </dsp:nvSpPr>
      <dsp:spPr>
        <a:xfrm>
          <a:off x="7306717" y="1958548"/>
          <a:ext cx="132773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Prepare Templates</a:t>
          </a:r>
        </a:p>
      </dsp:txBody>
      <dsp:txXfrm>
        <a:off x="7324569" y="1976400"/>
        <a:ext cx="1292026" cy="573801"/>
      </dsp:txXfrm>
    </dsp:sp>
    <dsp:sp modelId="{4CBD85BC-767A-4A6A-8602-F2C6116EE92F}">
      <dsp:nvSpPr>
        <dsp:cNvPr id="0" name=""/>
        <dsp:cNvSpPr/>
      </dsp:nvSpPr>
      <dsp:spPr>
        <a:xfrm>
          <a:off x="7306717" y="2661823"/>
          <a:ext cx="132773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Avoid Large Data Exports</a:t>
          </a:r>
        </a:p>
      </dsp:txBody>
      <dsp:txXfrm>
        <a:off x="7324569" y="2679675"/>
        <a:ext cx="1292026" cy="573801"/>
      </dsp:txXfrm>
    </dsp:sp>
    <dsp:sp modelId="{6CF0A005-BE89-4735-ADA1-81DB6C1FE6C6}">
      <dsp:nvSpPr>
        <dsp:cNvPr id="0" name=""/>
        <dsp:cNvSpPr/>
      </dsp:nvSpPr>
      <dsp:spPr>
        <a:xfrm>
          <a:off x="7306717" y="3365099"/>
          <a:ext cx="132773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Promote Analyze in Excel</a:t>
          </a:r>
        </a:p>
      </dsp:txBody>
      <dsp:txXfrm>
        <a:off x="7324569" y="3382951"/>
        <a:ext cx="1292026" cy="573801"/>
      </dsp:txXfrm>
    </dsp:sp>
    <dsp:sp modelId="{1EEF7C43-5E01-4BB9-B978-5E230A3DF66A}">
      <dsp:nvSpPr>
        <dsp:cNvPr id="0" name=""/>
        <dsp:cNvSpPr/>
      </dsp:nvSpPr>
      <dsp:spPr>
        <a:xfrm>
          <a:off x="8924888" y="0"/>
          <a:ext cx="1659662"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Model Refresh</a:t>
          </a:r>
        </a:p>
      </dsp:txBody>
      <dsp:txXfrm>
        <a:off x="8924888" y="0"/>
        <a:ext cx="1659662" cy="1255170"/>
      </dsp:txXfrm>
    </dsp:sp>
    <dsp:sp modelId="{4377EF79-608D-47AE-A40C-34435E581FE8}">
      <dsp:nvSpPr>
        <dsp:cNvPr id="0" name=""/>
        <dsp:cNvSpPr/>
      </dsp:nvSpPr>
      <dsp:spPr>
        <a:xfrm>
          <a:off x="9090854" y="1255528"/>
          <a:ext cx="132773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Trigger Smart Model Refresh (Reframing)</a:t>
          </a:r>
        </a:p>
      </dsp:txBody>
      <dsp:txXfrm>
        <a:off x="9114929" y="1279603"/>
        <a:ext cx="1279580" cy="773819"/>
      </dsp:txXfrm>
    </dsp:sp>
    <dsp:sp modelId="{64A265AC-7EFB-4EFD-9631-581BC9DA1617}">
      <dsp:nvSpPr>
        <dsp:cNvPr id="0" name=""/>
        <dsp:cNvSpPr/>
      </dsp:nvSpPr>
      <dsp:spPr>
        <a:xfrm>
          <a:off x="9090854" y="2203954"/>
          <a:ext cx="132773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Pre Warm Cache</a:t>
          </a:r>
        </a:p>
      </dsp:txBody>
      <dsp:txXfrm>
        <a:off x="9114929" y="2228029"/>
        <a:ext cx="1279580" cy="773819"/>
      </dsp:txXfrm>
    </dsp:sp>
    <dsp:sp modelId="{816A46DF-072C-422F-AF5C-C8FADB087D19}">
      <dsp:nvSpPr>
        <dsp:cNvPr id="0" name=""/>
        <dsp:cNvSpPr/>
      </dsp:nvSpPr>
      <dsp:spPr>
        <a:xfrm>
          <a:off x="9090854" y="3152380"/>
          <a:ext cx="1327730" cy="82196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Send Notification</a:t>
          </a:r>
        </a:p>
      </dsp:txBody>
      <dsp:txXfrm>
        <a:off x="9114929" y="3176455"/>
        <a:ext cx="1279580" cy="773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2644E-1187-49EB-A5D0-6BC384FB52B1}">
      <dsp:nvSpPr>
        <dsp:cNvPr id="0" name=""/>
        <dsp:cNvSpPr/>
      </dsp:nvSpPr>
      <dsp:spPr>
        <a:xfrm>
          <a:off x="1292" y="0"/>
          <a:ext cx="3360687"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Semantic Model</a:t>
          </a:r>
        </a:p>
      </dsp:txBody>
      <dsp:txXfrm>
        <a:off x="1292" y="0"/>
        <a:ext cx="3360687" cy="1255170"/>
      </dsp:txXfrm>
    </dsp:sp>
    <dsp:sp modelId="{830745C4-F40B-4B62-B65E-E3313845FBA6}">
      <dsp:nvSpPr>
        <dsp:cNvPr id="0" name=""/>
        <dsp:cNvSpPr/>
      </dsp:nvSpPr>
      <dsp:spPr>
        <a:xfrm>
          <a:off x="337361" y="1255272"/>
          <a:ext cx="268855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Star Schema</a:t>
          </a:r>
        </a:p>
      </dsp:txBody>
      <dsp:txXfrm>
        <a:off x="355213" y="1273124"/>
        <a:ext cx="2652846" cy="573801"/>
      </dsp:txXfrm>
    </dsp:sp>
    <dsp:sp modelId="{5FD11990-0C55-49CB-A599-F849F264AE99}">
      <dsp:nvSpPr>
        <dsp:cNvPr id="0" name=""/>
        <dsp:cNvSpPr/>
      </dsp:nvSpPr>
      <dsp:spPr>
        <a:xfrm>
          <a:off x="337361" y="1958548"/>
          <a:ext cx="268855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Business Friendly Table, Column and Measure Names</a:t>
          </a:r>
        </a:p>
      </dsp:txBody>
      <dsp:txXfrm>
        <a:off x="355213" y="1976400"/>
        <a:ext cx="2652846" cy="573801"/>
      </dsp:txXfrm>
    </dsp:sp>
    <dsp:sp modelId="{79805EB3-B4C3-4254-B41F-0A5781D16A4A}">
      <dsp:nvSpPr>
        <dsp:cNvPr id="0" name=""/>
        <dsp:cNvSpPr/>
      </dsp:nvSpPr>
      <dsp:spPr>
        <a:xfrm>
          <a:off x="337361" y="2661823"/>
          <a:ext cx="268855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Define Descriptions</a:t>
          </a:r>
        </a:p>
      </dsp:txBody>
      <dsp:txXfrm>
        <a:off x="355213" y="2679675"/>
        <a:ext cx="2652846" cy="573801"/>
      </dsp:txXfrm>
    </dsp:sp>
    <dsp:sp modelId="{EDBBB4AF-E42E-4B1C-8D8D-D73BC21F588A}">
      <dsp:nvSpPr>
        <dsp:cNvPr id="0" name=""/>
        <dsp:cNvSpPr/>
      </dsp:nvSpPr>
      <dsp:spPr>
        <a:xfrm>
          <a:off x="337361" y="3365099"/>
          <a:ext cx="2688550" cy="609505"/>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Provide Synonyms</a:t>
          </a:r>
        </a:p>
      </dsp:txBody>
      <dsp:txXfrm>
        <a:off x="355213" y="3382951"/>
        <a:ext cx="2652846" cy="573801"/>
      </dsp:txXfrm>
    </dsp:sp>
    <dsp:sp modelId="{164F3C60-941B-4646-A0B0-89D983F51E7C}">
      <dsp:nvSpPr>
        <dsp:cNvPr id="0" name=""/>
        <dsp:cNvSpPr/>
      </dsp:nvSpPr>
      <dsp:spPr>
        <a:xfrm>
          <a:off x="3614032" y="0"/>
          <a:ext cx="3360687"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Data Agents</a:t>
          </a:r>
        </a:p>
      </dsp:txBody>
      <dsp:txXfrm>
        <a:off x="3614032" y="0"/>
        <a:ext cx="3360687" cy="1255170"/>
      </dsp:txXfrm>
    </dsp:sp>
    <dsp:sp modelId="{DF8DBAB0-71CA-4ACC-A15F-F1350D3855CD}">
      <dsp:nvSpPr>
        <dsp:cNvPr id="0" name=""/>
        <dsp:cNvSpPr/>
      </dsp:nvSpPr>
      <dsp:spPr>
        <a:xfrm>
          <a:off x="3950100" y="1256396"/>
          <a:ext cx="2688550" cy="1261503"/>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t" anchorCtr="0">
          <a:noAutofit/>
        </a:bodyPr>
        <a:lstStyle/>
        <a:p>
          <a:pPr marL="0" lvl="0" indent="0" algn="l" defTabSz="711200">
            <a:lnSpc>
              <a:spcPct val="90000"/>
            </a:lnSpc>
            <a:spcBef>
              <a:spcPct val="0"/>
            </a:spcBef>
            <a:spcAft>
              <a:spcPct val="35000"/>
            </a:spcAft>
            <a:buNone/>
          </a:pPr>
          <a:r>
            <a:rPr lang="en-US" sz="1600" kern="1200" dirty="0">
              <a:latin typeface="+mn-lt"/>
              <a:ea typeface="+mn-ea"/>
              <a:cs typeface="+mn-cs"/>
            </a:rPr>
            <a:t>Provide rich instructions</a:t>
          </a:r>
          <a:endParaRPr lang="en-US" sz="1600" kern="1200" dirty="0"/>
        </a:p>
        <a:p>
          <a:pPr marL="114300" lvl="1" indent="-114300" algn="l" defTabSz="533400">
            <a:lnSpc>
              <a:spcPct val="90000"/>
            </a:lnSpc>
            <a:spcBef>
              <a:spcPct val="0"/>
            </a:spcBef>
            <a:spcAft>
              <a:spcPct val="15000"/>
            </a:spcAft>
            <a:buChar char="•"/>
          </a:pPr>
          <a:r>
            <a:rPr lang="en-US" sz="1200" kern="1200" dirty="0"/>
            <a:t>Extract detail metadata from semantic model and can update the DA instructions using semantic Link Lab and DA SDK</a:t>
          </a:r>
        </a:p>
      </dsp:txBody>
      <dsp:txXfrm>
        <a:off x="3987048" y="1293344"/>
        <a:ext cx="2614654" cy="1187607"/>
      </dsp:txXfrm>
    </dsp:sp>
    <dsp:sp modelId="{F2CBAAA4-0FC6-4C1E-AD07-0E57C6827B4B}">
      <dsp:nvSpPr>
        <dsp:cNvPr id="0" name=""/>
        <dsp:cNvSpPr/>
      </dsp:nvSpPr>
      <dsp:spPr>
        <a:xfrm>
          <a:off x="3950100" y="2711977"/>
          <a:ext cx="2688550" cy="1261503"/>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Evaluate Data Agents regularly</a:t>
          </a:r>
        </a:p>
      </dsp:txBody>
      <dsp:txXfrm>
        <a:off x="3987048" y="2748925"/>
        <a:ext cx="2614654" cy="1187607"/>
      </dsp:txXfrm>
    </dsp:sp>
    <dsp:sp modelId="{05587A73-1D4A-490F-9FFB-7E0ED5369050}">
      <dsp:nvSpPr>
        <dsp:cNvPr id="0" name=""/>
        <dsp:cNvSpPr/>
      </dsp:nvSpPr>
      <dsp:spPr>
        <a:xfrm>
          <a:off x="7226771" y="0"/>
          <a:ext cx="3360687" cy="4183902"/>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DA Integration</a:t>
          </a:r>
        </a:p>
      </dsp:txBody>
      <dsp:txXfrm>
        <a:off x="7226771" y="0"/>
        <a:ext cx="3360687" cy="1255170"/>
      </dsp:txXfrm>
    </dsp:sp>
    <dsp:sp modelId="{F5E04504-5575-4068-B7B3-815F2CA22591}">
      <dsp:nvSpPr>
        <dsp:cNvPr id="0" name=""/>
        <dsp:cNvSpPr/>
      </dsp:nvSpPr>
      <dsp:spPr>
        <a:xfrm>
          <a:off x="7562840" y="1255962"/>
          <a:ext cx="2688550" cy="48401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Within Fabric</a:t>
          </a:r>
        </a:p>
      </dsp:txBody>
      <dsp:txXfrm>
        <a:off x="7577016" y="1270138"/>
        <a:ext cx="2660198" cy="455667"/>
      </dsp:txXfrm>
    </dsp:sp>
    <dsp:sp modelId="{674E68F7-E36D-4CB0-A79B-CF274176E0A9}">
      <dsp:nvSpPr>
        <dsp:cNvPr id="0" name=""/>
        <dsp:cNvSpPr/>
      </dsp:nvSpPr>
      <dsp:spPr>
        <a:xfrm>
          <a:off x="7562840" y="1814445"/>
          <a:ext cx="2688550" cy="48401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Copilot Power BI</a:t>
          </a:r>
        </a:p>
      </dsp:txBody>
      <dsp:txXfrm>
        <a:off x="7577016" y="1828621"/>
        <a:ext cx="2660198" cy="455667"/>
      </dsp:txXfrm>
    </dsp:sp>
    <dsp:sp modelId="{22D4155E-6F67-40B0-88DA-40F0DF51E723}">
      <dsp:nvSpPr>
        <dsp:cNvPr id="0" name=""/>
        <dsp:cNvSpPr/>
      </dsp:nvSpPr>
      <dsp:spPr>
        <a:xfrm>
          <a:off x="7562840" y="2372929"/>
          <a:ext cx="2688550" cy="48401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Azure AI Foundry</a:t>
          </a:r>
        </a:p>
      </dsp:txBody>
      <dsp:txXfrm>
        <a:off x="7577016" y="2387105"/>
        <a:ext cx="2660198" cy="455667"/>
      </dsp:txXfrm>
    </dsp:sp>
    <dsp:sp modelId="{C4F9CFC2-E61E-4617-B607-89C8CF51E434}">
      <dsp:nvSpPr>
        <dsp:cNvPr id="0" name=""/>
        <dsp:cNvSpPr/>
      </dsp:nvSpPr>
      <dsp:spPr>
        <a:xfrm>
          <a:off x="7562840" y="2931412"/>
          <a:ext cx="2688550" cy="48401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Teams</a:t>
          </a:r>
        </a:p>
      </dsp:txBody>
      <dsp:txXfrm>
        <a:off x="7577016" y="2945588"/>
        <a:ext cx="2660198" cy="455667"/>
      </dsp:txXfrm>
    </dsp:sp>
    <dsp:sp modelId="{263D82AE-670C-4A5B-BBFD-FC3F1772E6F2}">
      <dsp:nvSpPr>
        <dsp:cNvPr id="0" name=""/>
        <dsp:cNvSpPr/>
      </dsp:nvSpPr>
      <dsp:spPr>
        <a:xfrm>
          <a:off x="7562840" y="3489896"/>
          <a:ext cx="2688550" cy="484019"/>
        </a:xfrm>
        <a:prstGeom prst="roundRect">
          <a:avLst>
            <a:gd name="adj" fmla="val 10000"/>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Copilot Studio (soon)</a:t>
          </a:r>
        </a:p>
      </dsp:txBody>
      <dsp:txXfrm>
        <a:off x="7577016" y="3504072"/>
        <a:ext cx="2660198" cy="455667"/>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81961E-4506-4167-8000-337814AB4D3B}"/>
              </a:ext>
            </a:extLst>
          </p:cNvPr>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419D937-8B4C-411F-8E8A-90FF9EB66741}"/>
              </a:ext>
            </a:extLst>
          </p:cNvPr>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64E8F591-A1E8-457D-A045-8D5DBD73BFB6}" type="datetimeFigureOut">
              <a:rPr lang="en-US" smtClean="0"/>
              <a:t>5/31/2025</a:t>
            </a:fld>
            <a:endParaRPr lang="en-US"/>
          </a:p>
        </p:txBody>
      </p:sp>
      <p:sp>
        <p:nvSpPr>
          <p:cNvPr id="4" name="Footer Placeholder 3">
            <a:extLst>
              <a:ext uri="{FF2B5EF4-FFF2-40B4-BE49-F238E27FC236}">
                <a16:creationId xmlns:a16="http://schemas.microsoft.com/office/drawing/2014/main" id="{7100040F-8146-4756-A6C4-90C234C94090}"/>
              </a:ext>
            </a:extLst>
          </p:cNvPr>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r>
              <a:rPr lang="en-US" sz="1600" dirty="0">
                <a:solidFill>
                  <a:srgbClr val="00B050"/>
                </a:solidFill>
              </a:rPr>
              <a:t>#SQLSatLA</a:t>
            </a:r>
            <a:endParaRPr lang="en-US" dirty="0">
              <a:solidFill>
                <a:srgbClr val="00B050"/>
              </a:solidFill>
            </a:endParaRPr>
          </a:p>
        </p:txBody>
      </p:sp>
      <p:sp>
        <p:nvSpPr>
          <p:cNvPr id="5" name="Slide Number Placeholder 4">
            <a:extLst>
              <a:ext uri="{FF2B5EF4-FFF2-40B4-BE49-F238E27FC236}">
                <a16:creationId xmlns:a16="http://schemas.microsoft.com/office/drawing/2014/main" id="{BF7A67BC-367C-4B23-9FA1-82887F141E26}"/>
              </a:ext>
            </a:extLst>
          </p:cNvPr>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A781780D-78B8-4350-B01C-EA7B904CAEEB}" type="slidenum">
              <a:rPr lang="en-US" smtClean="0"/>
              <a:t>‹#›</a:t>
            </a:fld>
            <a:endParaRPr lang="en-US" dirty="0"/>
          </a:p>
        </p:txBody>
      </p:sp>
    </p:spTree>
    <p:extLst>
      <p:ext uri="{BB962C8B-B14F-4D97-AF65-F5344CB8AC3E}">
        <p14:creationId xmlns:p14="http://schemas.microsoft.com/office/powerpoint/2010/main" val="88548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BDCEFAC1-FD04-490D-A990-ECBFF8F7E5BA}" type="datetimeFigureOut">
              <a:rPr lang="en-US" smtClean="0"/>
              <a:t>5/31/2025</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400">
                <a:solidFill>
                  <a:srgbClr val="00B050"/>
                </a:solidFill>
              </a:defRPr>
            </a:lvl1pPr>
          </a:lstStyle>
          <a:p>
            <a:r>
              <a:rPr lang="en-US" dirty="0"/>
              <a:t>#SQLSatLA</a:t>
            </a:r>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12E2553C-6639-40E2-98B0-00DCA45218D8}" type="slidenum">
              <a:rPr lang="en-US" smtClean="0"/>
              <a:t>‹#›</a:t>
            </a:fld>
            <a:endParaRPr lang="en-US"/>
          </a:p>
        </p:txBody>
      </p:sp>
    </p:spTree>
    <p:extLst>
      <p:ext uri="{BB962C8B-B14F-4D97-AF65-F5344CB8AC3E}">
        <p14:creationId xmlns:p14="http://schemas.microsoft.com/office/powerpoint/2010/main" val="18907360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sandbox://mnt/data/Spark_Gold_Layer_Optimization.py"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sandbox://mnt/data/SQL_Gold_Layer_Optimization.sql"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sandbox://mnt/data/Semantic_Model_Design_Template_Direct_Lake.doc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sandbox://mnt/data/Prewarm_DirectLake_Cache_Notebook.py"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sandbox://mnt/data/Direct_Lake_Report_Performance_Checklist.doc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sandbox://mnt/data/SPN_Based_Access_Flow_Direct_Lake.pptx" TargetMode="External"/><Relationship Id="rId7" Type="http://schemas.openxmlformats.org/officeDocument/2006/relationships/hyperlink" Target="sandbox://mnt/data/PowerBI_Deployment_Pipeline_And_Access_Review_Checklist.docx"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sandbox://mnt/data/RLS_Rules_Template_With_AzureAD_Direct_Lake.docx" TargetMode="External"/><Relationship Id="rId5" Type="http://schemas.openxmlformats.org/officeDocument/2006/relationships/hyperlink" Target="sandbox://mnt/data/SPN_Based_Access_Flow_With_AzureAD_Direct_Lake.pptx" TargetMode="External"/><Relationship Id="rId4" Type="http://schemas.openxmlformats.org/officeDocument/2006/relationships/hyperlink" Target="sandbox://mnt/data/RLS_Rules_Definition_Template_Direct_Lake.docx"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sandbox://mnt/data/Fabric_Refresh_Governance_Checklist.xlsx"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sandbox://mnt/data/Fabric_Governance_Starter.zip" TargetMode="External"/><Relationship Id="rId5" Type="http://schemas.openxmlformats.org/officeDocument/2006/relationships/hyperlink" Target="sandbox://mnt/data/WarmupMetrics.csv" TargetMode="External"/><Relationship Id="rId4" Type="http://schemas.openxmlformats.org/officeDocument/2006/relationships/hyperlink" Target="sandbox://mnt/data/RefreshLog.csv"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sandbox://mnt/data/Storage_Mode_Comparison_Chart.xlsx"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sandbox://mnt/data/Storage_Mode_Selection_Checklist.xlsx" TargetMode="External"/><Relationship Id="rId4" Type="http://schemas.openxmlformats.org/officeDocument/2006/relationships/hyperlink" Target="sandbox://mnt/data/A_flowchart_decision_tree_infographic_titled_%22Deci.png"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sandbox://mnt/data/Fabric_Storage_Mode_Handout.docx"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E2553C-6639-40E2-98B0-00DCA45218D8}" type="slidenum">
              <a:rPr lang="en-US" smtClean="0"/>
              <a:t>1</a:t>
            </a:fld>
            <a:endParaRPr lang="en-US"/>
          </a:p>
        </p:txBody>
      </p:sp>
    </p:spTree>
    <p:extLst>
      <p:ext uri="{BB962C8B-B14F-4D97-AF65-F5344CB8AC3E}">
        <p14:creationId xmlns:p14="http://schemas.microsoft.com/office/powerpoint/2010/main" val="4049688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64C01-EC19-8C22-096E-60AD6ECC6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12BD5-D1B0-4C22-B235-FF8545039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0B396-0D23-4CF3-6E3C-208F3C93002C}"/>
              </a:ext>
            </a:extLst>
          </p:cNvPr>
          <p:cNvSpPr>
            <a:spLocks noGrp="1"/>
          </p:cNvSpPr>
          <p:nvPr>
            <p:ph type="body" idx="1"/>
          </p:nvPr>
        </p:nvSpPr>
        <p:spPr/>
        <p:txBody>
          <a:bodyPr/>
          <a:lstStyle/>
          <a:p>
            <a:pPr>
              <a:buNone/>
            </a:pPr>
            <a:r>
              <a:rPr lang="en-US" b="1" dirty="0"/>
              <a:t>🎤 Script – Data Loading in Direct Lake and Import</a:t>
            </a:r>
          </a:p>
          <a:p>
            <a:pPr>
              <a:buNone/>
            </a:pPr>
            <a:r>
              <a:rPr lang="en-US" b="1" dirty="0"/>
              <a:t>[Begin Script]</a:t>
            </a:r>
            <a:endParaRPr lang="en-US" dirty="0"/>
          </a:p>
          <a:p>
            <a:pPr>
              <a:buNone/>
            </a:pPr>
            <a:r>
              <a:rPr lang="en-US" i="1" dirty="0"/>
              <a:t>"Now let’s compare how data loading works in </a:t>
            </a:r>
            <a:r>
              <a:rPr lang="en-US" b="1" i="1" dirty="0"/>
              <a:t>Direct Lake</a:t>
            </a:r>
            <a:r>
              <a:rPr lang="en-US" i="1" dirty="0"/>
              <a:t> versus the traditional </a:t>
            </a:r>
            <a:r>
              <a:rPr lang="en-US" b="1" i="1" dirty="0"/>
              <a:t>Import mode</a:t>
            </a:r>
            <a:r>
              <a:rPr lang="en-US" i="1" dirty="0"/>
              <a:t>. While both approaches use the same underlying engine, the experience—and performance—can be quite different."</a:t>
            </a:r>
            <a:endParaRPr lang="en-US" dirty="0"/>
          </a:p>
          <a:p>
            <a:pPr>
              <a:buNone/>
            </a:pPr>
            <a:r>
              <a:rPr lang="en-US" b="1" dirty="0"/>
              <a:t>🔹 Same Engine: </a:t>
            </a:r>
            <a:r>
              <a:rPr lang="en-US" b="1" dirty="0" err="1"/>
              <a:t>VertiPaq</a:t>
            </a:r>
            <a:br>
              <a:rPr lang="en-US" dirty="0"/>
            </a:br>
            <a:r>
              <a:rPr lang="en-US" i="1" dirty="0"/>
              <a:t>"Both Direct Lake and Import mode use the </a:t>
            </a:r>
            <a:r>
              <a:rPr lang="en-US" b="1" i="1" dirty="0" err="1"/>
              <a:t>VertiPaq</a:t>
            </a:r>
            <a:r>
              <a:rPr lang="en-US" b="1" i="1" dirty="0"/>
              <a:t> engine</a:t>
            </a:r>
            <a:r>
              <a:rPr lang="en-US" i="1" dirty="0"/>
              <a:t>, which is the high-speed in-memory engine behind Power BI. So at their core, both are designed for fast, efficient querying and reporting."</a:t>
            </a:r>
            <a:endParaRPr lang="en-US" dirty="0"/>
          </a:p>
          <a:p>
            <a:pPr>
              <a:buNone/>
            </a:pPr>
            <a:r>
              <a:rPr lang="en-US" b="1" dirty="0"/>
              <a:t>🔹 Similar File Structures</a:t>
            </a:r>
            <a:br>
              <a:rPr lang="en-US" dirty="0"/>
            </a:br>
            <a:r>
              <a:rPr lang="en-US" i="1" dirty="0"/>
              <a:t>"The </a:t>
            </a:r>
            <a:r>
              <a:rPr lang="en-US" b="1" i="1" dirty="0"/>
              <a:t>columnar compression</a:t>
            </a:r>
            <a:r>
              <a:rPr lang="en-US" i="1" dirty="0"/>
              <a:t> and structure of the Delta tables that Direct Lake uses are very similar to the proprietary format used in Import mode. This means you get comparable storage efficiency and performance potential with both."</a:t>
            </a:r>
            <a:endParaRPr lang="en-US" dirty="0"/>
          </a:p>
          <a:p>
            <a:pPr>
              <a:buNone/>
            </a:pPr>
            <a:r>
              <a:rPr lang="en-US" b="1" dirty="0"/>
              <a:t>🔹 Transcoding in Direct Lake</a:t>
            </a:r>
            <a:br>
              <a:rPr lang="en-US" dirty="0"/>
            </a:br>
            <a:r>
              <a:rPr lang="en-US" i="1" dirty="0"/>
              <a:t>"Here’s a key difference: when Direct Lake loads data into memory, it needs to </a:t>
            </a:r>
            <a:r>
              <a:rPr lang="en-US" b="1" i="1" dirty="0"/>
              <a:t>transcode</a:t>
            </a:r>
            <a:r>
              <a:rPr lang="en-US" i="1" dirty="0"/>
              <a:t> that data—basically, reformat it into something </a:t>
            </a:r>
            <a:r>
              <a:rPr lang="en-US" i="1" dirty="0" err="1"/>
              <a:t>VertiPaq</a:t>
            </a:r>
            <a:r>
              <a:rPr lang="en-US" i="1" dirty="0"/>
              <a:t> can work with. This adds a bit more time during that first load. In contrast, Import mode stores the data in a format that </a:t>
            </a:r>
            <a:r>
              <a:rPr lang="en-US" i="1" dirty="0" err="1"/>
              <a:t>VertiPaq</a:t>
            </a:r>
            <a:r>
              <a:rPr lang="en-US" i="1" dirty="0"/>
              <a:t> already understands—so it loads instantly, with no need for conversion."</a:t>
            </a:r>
            <a:endParaRPr lang="en-US" dirty="0"/>
          </a:p>
          <a:p>
            <a:pPr>
              <a:buNone/>
            </a:pPr>
            <a:r>
              <a:rPr lang="en-US" b="1" dirty="0"/>
              <a:t>🔹 Data Eviction &amp; Reload Time</a:t>
            </a:r>
            <a:br>
              <a:rPr lang="en-US" dirty="0"/>
            </a:br>
            <a:r>
              <a:rPr lang="en-US" i="1" dirty="0"/>
              <a:t>"Another important distinction: </a:t>
            </a:r>
            <a:r>
              <a:rPr lang="en-US" b="1" i="1" dirty="0"/>
              <a:t>Direct Lake is more aggressive about clearing memory</a:t>
            </a:r>
            <a:r>
              <a:rPr lang="en-US" i="1" dirty="0"/>
              <a:t> when it's under pressure. If data gets pushed out of memory, it needs to be transcoded again when it’s needed—which makes reload times noticeably slower than Import mode, where data stays in memory longer and doesn’t need reconversion."</a:t>
            </a:r>
            <a:endParaRPr lang="en-US" dirty="0"/>
          </a:p>
          <a:p>
            <a:pPr>
              <a:buNone/>
            </a:pPr>
            <a:r>
              <a:rPr lang="en-US" b="1" dirty="0"/>
              <a:t>🔹 What Happens Under Pressure?</a:t>
            </a:r>
            <a:br>
              <a:rPr lang="en-US" dirty="0"/>
            </a:br>
            <a:r>
              <a:rPr lang="en-US" i="1" dirty="0"/>
              <a:t>"If resources are maxed out, Direct Lake has a fallback—it switches to </a:t>
            </a:r>
            <a:r>
              <a:rPr lang="en-US" b="1" i="1" dirty="0"/>
              <a:t>Direct Query mode</a:t>
            </a:r>
            <a:r>
              <a:rPr lang="en-US" i="1" dirty="0"/>
              <a:t>, which is slower but keeps things running. Import mode, on the other hand, doesn’t have a fallback. If it runs out of memory, you may hit hard errors or failures."</a:t>
            </a:r>
            <a:endParaRPr lang="en-US" dirty="0"/>
          </a:p>
          <a:p>
            <a:pPr>
              <a:buNone/>
            </a:pPr>
            <a:r>
              <a:rPr lang="en-US" b="1" dirty="0"/>
              <a:t>[Wrap Up]</a:t>
            </a:r>
            <a:br>
              <a:rPr lang="en-US" dirty="0"/>
            </a:br>
            <a:r>
              <a:rPr lang="en-US" i="1" dirty="0"/>
              <a:t>"So in summary: while both modes use the same engine and have similar compression benefits, </a:t>
            </a:r>
            <a:r>
              <a:rPr lang="en-US" b="1" i="1" dirty="0"/>
              <a:t>Import mode is faster at loading and reloading data</a:t>
            </a:r>
            <a:r>
              <a:rPr lang="en-US" i="1" dirty="0"/>
              <a:t>, but comes with stricter memory limits. </a:t>
            </a:r>
            <a:r>
              <a:rPr lang="en-US" b="1" i="1" dirty="0"/>
              <a:t>Direct Lake is more flexible</a:t>
            </a:r>
            <a:r>
              <a:rPr lang="en-US" i="1" dirty="0"/>
              <a:t>, thanks to its fallback to Direct Query, but that flexibility comes at a slight cost in load time due to transcoding and more frequent memory eviction."</a:t>
            </a:r>
            <a:endParaRPr lang="en-US" dirty="0"/>
          </a:p>
          <a:p>
            <a:pPr>
              <a:buNone/>
            </a:pPr>
            <a:r>
              <a:rPr lang="en-US" i="1" dirty="0"/>
              <a:t>"Choosing the right mode depends on your scenario—Import may be best for fast, repeatable dashboards, while Direct Lake shines in large-scale, dynamic environments where real-time access and storage flexibility matter more."</a:t>
            </a:r>
            <a:endParaRPr lang="en-US" dirty="0"/>
          </a:p>
          <a:p>
            <a:endParaRPr lang="en-US" dirty="0"/>
          </a:p>
        </p:txBody>
      </p:sp>
      <p:sp>
        <p:nvSpPr>
          <p:cNvPr id="4" name="Slide Number Placeholder 3">
            <a:extLst>
              <a:ext uri="{FF2B5EF4-FFF2-40B4-BE49-F238E27FC236}">
                <a16:creationId xmlns:a16="http://schemas.microsoft.com/office/drawing/2014/main" id="{D0959CAA-2D9A-7CF2-4F8C-997D5624D87E}"/>
              </a:ext>
            </a:extLst>
          </p:cNvPr>
          <p:cNvSpPr>
            <a:spLocks noGrp="1"/>
          </p:cNvSpPr>
          <p:nvPr>
            <p:ph type="sldNum" sz="quarter" idx="5"/>
          </p:nvPr>
        </p:nvSpPr>
        <p:spPr/>
        <p:txBody>
          <a:bodyPr/>
          <a:lstStyle/>
          <a:p>
            <a:fld id="{12E2553C-6639-40E2-98B0-00DCA45218D8}" type="slidenum">
              <a:rPr lang="en-US" smtClean="0"/>
              <a:t>10</a:t>
            </a:fld>
            <a:endParaRPr lang="en-US"/>
          </a:p>
        </p:txBody>
      </p:sp>
    </p:spTree>
    <p:extLst>
      <p:ext uri="{BB962C8B-B14F-4D97-AF65-F5344CB8AC3E}">
        <p14:creationId xmlns:p14="http://schemas.microsoft.com/office/powerpoint/2010/main" val="2615908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49CFA-D1C4-0CB2-8ECB-D6D1044C9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74633-4522-6950-4817-513399E31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2E1FDB-218A-F094-F37C-912B3C4AD20B}"/>
              </a:ext>
            </a:extLst>
          </p:cNvPr>
          <p:cNvSpPr>
            <a:spLocks noGrp="1"/>
          </p:cNvSpPr>
          <p:nvPr>
            <p:ph type="body" idx="1"/>
          </p:nvPr>
        </p:nvSpPr>
        <p:spPr/>
        <p:txBody>
          <a:bodyPr/>
          <a:lstStyle/>
          <a:p>
            <a:pPr>
              <a:buNone/>
            </a:pPr>
            <a:r>
              <a:rPr lang="en-US" sz="1800" b="1" i="0" u="none" strike="noStrike" dirty="0">
                <a:solidFill>
                  <a:srgbClr val="FFFFFF"/>
                </a:solidFill>
                <a:effectLst/>
                <a:latin typeface="Aptos Narrow" panose="020B0004020202020204" pitchFamily="34" charset="0"/>
              </a:rPr>
              <a:t>Feature / Behavior -</a:t>
            </a:r>
            <a:r>
              <a:rPr lang="en-US" sz="2800" dirty="0"/>
              <a:t> </a:t>
            </a:r>
            <a:r>
              <a:rPr lang="en-US" sz="1800" b="1" i="0" u="none" strike="noStrike" dirty="0">
                <a:solidFill>
                  <a:srgbClr val="FFFFFF"/>
                </a:solidFill>
                <a:effectLst/>
                <a:latin typeface="Aptos Narrow" panose="020B0004020202020204" pitchFamily="34" charset="0"/>
              </a:rPr>
              <a:t>Direct Lake</a:t>
            </a:r>
            <a:r>
              <a:rPr lang="en-US" sz="2800" dirty="0"/>
              <a:t> - </a:t>
            </a:r>
            <a:r>
              <a:rPr lang="en-US" sz="1800" b="1" i="0" u="none" strike="noStrike" dirty="0">
                <a:solidFill>
                  <a:srgbClr val="FFFFFF"/>
                </a:solidFill>
                <a:effectLst/>
                <a:latin typeface="Aptos Narrow" panose="020B0004020202020204" pitchFamily="34" charset="0"/>
              </a:rPr>
              <a:t>Import Mode</a:t>
            </a:r>
            <a:r>
              <a:rPr lang="en-US" sz="2800" dirty="0"/>
              <a:t> - </a:t>
            </a:r>
            <a:r>
              <a:rPr lang="en-US" sz="1800" b="1" i="0" u="none" strike="noStrike" dirty="0" err="1">
                <a:solidFill>
                  <a:srgbClr val="FFFFFF"/>
                </a:solidFill>
                <a:effectLst/>
                <a:latin typeface="Aptos Narrow" panose="020B0004020202020204" pitchFamily="34" charset="0"/>
              </a:rPr>
              <a:t>DirectQuery</a:t>
            </a:r>
            <a:r>
              <a:rPr lang="en-US" sz="2800" dirty="0"/>
              <a:t> </a:t>
            </a:r>
          </a:p>
          <a:p>
            <a:pPr>
              <a:buNone/>
            </a:pPr>
            <a:r>
              <a:rPr lang="en-US" sz="1800" b="1" i="0" u="none" strike="noStrike" dirty="0">
                <a:solidFill>
                  <a:srgbClr val="000000"/>
                </a:solidFill>
                <a:effectLst/>
                <a:latin typeface="Aptos Narrow" panose="020B0004020202020204" pitchFamily="34" charset="0"/>
              </a:rPr>
              <a:t>Engine Used</a:t>
            </a:r>
            <a:r>
              <a:rPr lang="en-US" sz="2800" dirty="0"/>
              <a:t> </a:t>
            </a:r>
            <a:r>
              <a:rPr lang="en-US" sz="1800" b="0" i="0" u="none" strike="noStrike" dirty="0" err="1">
                <a:solidFill>
                  <a:srgbClr val="000000"/>
                </a:solidFill>
                <a:effectLst/>
                <a:latin typeface="Aptos Narrow" panose="020B0004020202020204" pitchFamily="34" charset="0"/>
              </a:rPr>
              <a:t>VertiPaq</a:t>
            </a:r>
            <a:r>
              <a:rPr lang="en-US" sz="2800" dirty="0"/>
              <a:t> </a:t>
            </a:r>
            <a:r>
              <a:rPr lang="en-US" sz="1800" b="0" i="0" u="none" strike="noStrike" dirty="0" err="1">
                <a:solidFill>
                  <a:srgbClr val="000000"/>
                </a:solidFill>
                <a:effectLst/>
                <a:latin typeface="Aptos Narrow" panose="020B0004020202020204" pitchFamily="34" charset="0"/>
              </a:rPr>
              <a:t>VertiPaq</a:t>
            </a:r>
            <a:r>
              <a:rPr lang="en-US" sz="2800" dirty="0"/>
              <a:t> </a:t>
            </a:r>
            <a:r>
              <a:rPr lang="en-US" sz="1800" b="0" i="0" u="none" strike="noStrike" dirty="0">
                <a:solidFill>
                  <a:srgbClr val="000000"/>
                </a:solidFill>
                <a:effectLst/>
                <a:latin typeface="Aptos Narrow" panose="020B0004020202020204" pitchFamily="34" charset="0"/>
              </a:rPr>
              <a:t>SQL/Storage Engine (no in-memory caching)</a:t>
            </a:r>
            <a:r>
              <a:rPr lang="en-US" sz="2800" dirty="0"/>
              <a:t> </a:t>
            </a:r>
          </a:p>
          <a:p>
            <a:pPr>
              <a:buNone/>
            </a:pPr>
            <a:r>
              <a:rPr lang="en-US" sz="1800" b="1" i="0" u="none" strike="noStrike" dirty="0">
                <a:solidFill>
                  <a:srgbClr val="000000"/>
                </a:solidFill>
                <a:effectLst/>
                <a:latin typeface="Aptos Narrow" panose="020B0004020202020204" pitchFamily="34" charset="0"/>
              </a:rPr>
              <a:t>Storage Format</a:t>
            </a:r>
            <a:r>
              <a:rPr lang="en-US" sz="2800" dirty="0"/>
              <a:t> </a:t>
            </a:r>
            <a:r>
              <a:rPr lang="en-US" sz="1800" b="0" i="0" u="none" strike="noStrike" dirty="0">
                <a:solidFill>
                  <a:srgbClr val="000000"/>
                </a:solidFill>
                <a:effectLst/>
                <a:latin typeface="Aptos Narrow" panose="020B0004020202020204" pitchFamily="34" charset="0"/>
              </a:rPr>
              <a:t>Delta tables (open columnar format)</a:t>
            </a:r>
            <a:r>
              <a:rPr lang="en-US" sz="2800" dirty="0"/>
              <a:t> </a:t>
            </a:r>
            <a:r>
              <a:rPr lang="en-US" sz="1800" b="0" i="0" u="none" strike="noStrike" dirty="0">
                <a:solidFill>
                  <a:srgbClr val="000000"/>
                </a:solidFill>
                <a:effectLst/>
                <a:latin typeface="Aptos Narrow" panose="020B0004020202020204" pitchFamily="34" charset="0"/>
              </a:rPr>
              <a:t>Compressed proprietary format</a:t>
            </a:r>
            <a:r>
              <a:rPr lang="en-US" sz="2800" dirty="0"/>
              <a:t> </a:t>
            </a:r>
            <a:r>
              <a:rPr lang="en-US" sz="1800" b="0" i="0" u="none" strike="noStrike" dirty="0">
                <a:solidFill>
                  <a:srgbClr val="000000"/>
                </a:solidFill>
                <a:effectLst/>
                <a:latin typeface="Aptos Narrow" panose="020B0004020202020204" pitchFamily="34" charset="0"/>
              </a:rPr>
              <a:t>External source (e.g., SQL DB, Lakehouse)</a:t>
            </a:r>
            <a:r>
              <a:rPr lang="en-US" sz="2800" dirty="0"/>
              <a:t> </a:t>
            </a:r>
          </a:p>
          <a:p>
            <a:pPr>
              <a:buNone/>
            </a:pPr>
            <a:r>
              <a:rPr lang="en-US" sz="1800" b="1" i="0" u="none" strike="noStrike" dirty="0">
                <a:solidFill>
                  <a:srgbClr val="000000"/>
                </a:solidFill>
                <a:effectLst/>
                <a:latin typeface="Aptos Narrow" panose="020B0004020202020204" pitchFamily="34" charset="0"/>
              </a:rPr>
              <a:t>Initial Load Behavior</a:t>
            </a:r>
            <a:r>
              <a:rPr lang="en-US" sz="2800" dirty="0"/>
              <a:t> </a:t>
            </a:r>
            <a:r>
              <a:rPr lang="en-US" sz="1800" b="0" i="0" u="none" strike="noStrike" dirty="0">
                <a:solidFill>
                  <a:srgbClr val="000000"/>
                </a:solidFill>
                <a:effectLst/>
                <a:latin typeface="Aptos Narrow" panose="020B0004020202020204" pitchFamily="34" charset="0"/>
              </a:rPr>
              <a:t>Requires transcoding into </a:t>
            </a:r>
            <a:r>
              <a:rPr lang="en-US" sz="1800" b="0" i="0" u="none" strike="noStrike" dirty="0" err="1">
                <a:solidFill>
                  <a:srgbClr val="000000"/>
                </a:solidFill>
                <a:effectLst/>
                <a:latin typeface="Aptos Narrow" panose="020B0004020202020204" pitchFamily="34" charset="0"/>
              </a:rPr>
              <a:t>VertiPaq</a:t>
            </a:r>
            <a:r>
              <a:rPr lang="en-US" sz="2800" dirty="0"/>
              <a:t> </a:t>
            </a:r>
            <a:r>
              <a:rPr lang="en-US" sz="1800" b="0" i="0" u="none" strike="noStrike" dirty="0">
                <a:solidFill>
                  <a:srgbClr val="000000"/>
                </a:solidFill>
                <a:effectLst/>
                <a:latin typeface="Aptos Narrow" panose="020B0004020202020204" pitchFamily="34" charset="0"/>
              </a:rPr>
              <a:t>Pre-transcoded, instant load</a:t>
            </a:r>
            <a:r>
              <a:rPr lang="en-US" sz="2800" dirty="0"/>
              <a:t> </a:t>
            </a:r>
            <a:r>
              <a:rPr lang="en-US" sz="1800" b="0" i="0" u="none" strike="noStrike" dirty="0">
                <a:solidFill>
                  <a:srgbClr val="000000"/>
                </a:solidFill>
                <a:effectLst/>
                <a:latin typeface="Aptos Narrow" panose="020B0004020202020204" pitchFamily="34" charset="0"/>
              </a:rPr>
              <a:t>No load; queries run live at request time</a:t>
            </a:r>
            <a:r>
              <a:rPr lang="en-US" sz="2800" dirty="0"/>
              <a:t> </a:t>
            </a:r>
            <a:r>
              <a:rPr lang="en-US" sz="1800" b="1" i="0" u="none" strike="noStrike" dirty="0">
                <a:solidFill>
                  <a:srgbClr val="000000"/>
                </a:solidFill>
                <a:effectLst/>
                <a:latin typeface="Aptos Narrow" panose="020B0004020202020204" pitchFamily="34" charset="0"/>
              </a:rPr>
              <a:t>Memory Use &amp; Caching</a:t>
            </a:r>
            <a:r>
              <a:rPr lang="en-US" sz="2800" dirty="0"/>
              <a:t> </a:t>
            </a:r>
            <a:r>
              <a:rPr lang="en-US" sz="1800" b="0" i="0" u="none" strike="noStrike" dirty="0">
                <a:solidFill>
                  <a:srgbClr val="000000"/>
                </a:solidFill>
                <a:effectLst/>
                <a:latin typeface="Aptos Narrow" panose="020B0004020202020204" pitchFamily="34" charset="0"/>
              </a:rPr>
              <a:t>Shared memory with eviction strategy</a:t>
            </a:r>
            <a:r>
              <a:rPr lang="en-US" sz="2800" dirty="0"/>
              <a:t> </a:t>
            </a:r>
            <a:r>
              <a:rPr lang="en-US" sz="1800" b="0" i="0" u="none" strike="noStrike" dirty="0">
                <a:solidFill>
                  <a:srgbClr val="000000"/>
                </a:solidFill>
                <a:effectLst/>
                <a:latin typeface="Aptos Narrow" panose="020B0004020202020204" pitchFamily="34" charset="0"/>
              </a:rPr>
              <a:t>More persistent in-memory storage</a:t>
            </a:r>
            <a:r>
              <a:rPr lang="en-US" sz="2800" dirty="0"/>
              <a:t> </a:t>
            </a:r>
            <a:r>
              <a:rPr lang="en-US" sz="1800" b="0" i="0" u="none" strike="noStrike" dirty="0">
                <a:solidFill>
                  <a:srgbClr val="000000"/>
                </a:solidFill>
                <a:effectLst/>
                <a:latin typeface="Aptos Narrow" panose="020B0004020202020204" pitchFamily="34" charset="0"/>
              </a:rPr>
              <a:t>No in-memory storage used</a:t>
            </a:r>
            <a:r>
              <a:rPr lang="en-US" sz="2800" dirty="0"/>
              <a:t> </a:t>
            </a:r>
            <a:r>
              <a:rPr lang="en-US" sz="1800" b="1" i="0" u="none" strike="noStrike" dirty="0">
                <a:solidFill>
                  <a:srgbClr val="000000"/>
                </a:solidFill>
                <a:effectLst/>
                <a:latin typeface="Aptos Narrow" panose="020B0004020202020204" pitchFamily="34" charset="0"/>
              </a:rPr>
              <a:t>Reload Time (after eviction)</a:t>
            </a:r>
            <a:r>
              <a:rPr lang="en-US" sz="2800" dirty="0"/>
              <a:t> </a:t>
            </a:r>
            <a:r>
              <a:rPr lang="en-US" sz="1800" b="0" i="0" u="none" strike="noStrike" dirty="0">
                <a:solidFill>
                  <a:srgbClr val="000000"/>
                </a:solidFill>
                <a:effectLst/>
                <a:latin typeface="Aptos Narrow" panose="020B0004020202020204" pitchFamily="34" charset="0"/>
              </a:rPr>
              <a:t>Slower due to transcoding</a:t>
            </a:r>
            <a:r>
              <a:rPr lang="en-US" sz="2800" dirty="0"/>
              <a:t> </a:t>
            </a:r>
            <a:r>
              <a:rPr lang="en-US" sz="1800" b="0" i="0" u="none" strike="noStrike" dirty="0">
                <a:solidFill>
                  <a:srgbClr val="000000"/>
                </a:solidFill>
                <a:effectLst/>
                <a:latin typeface="Aptos Narrow" panose="020B0004020202020204" pitchFamily="34" charset="0"/>
              </a:rPr>
              <a:t>Fast (already in memory)</a:t>
            </a:r>
            <a:r>
              <a:rPr lang="en-US" sz="2800" dirty="0"/>
              <a:t> </a:t>
            </a:r>
            <a:r>
              <a:rPr lang="en-US" sz="1800" b="0" i="0" u="none" strike="noStrike" dirty="0">
                <a:solidFill>
                  <a:srgbClr val="000000"/>
                </a:solidFill>
                <a:effectLst/>
                <a:latin typeface="Aptos Narrow" panose="020B0004020202020204" pitchFamily="34" charset="0"/>
              </a:rPr>
              <a:t>N/A – data not cached</a:t>
            </a:r>
            <a:r>
              <a:rPr lang="en-US" sz="2800" dirty="0"/>
              <a:t> </a:t>
            </a:r>
            <a:r>
              <a:rPr lang="en-US" sz="1800" b="1" i="0" u="none" strike="noStrike" dirty="0">
                <a:solidFill>
                  <a:srgbClr val="000000"/>
                </a:solidFill>
                <a:effectLst/>
                <a:latin typeface="Aptos Narrow" panose="020B0004020202020204" pitchFamily="34" charset="0"/>
              </a:rPr>
              <a:t>Fallback Mechanism</a:t>
            </a:r>
            <a:r>
              <a:rPr lang="en-US" sz="2800" dirty="0"/>
              <a:t> </a:t>
            </a:r>
            <a:r>
              <a:rPr lang="en-US" sz="1800" b="0" i="0" u="none" strike="noStrike" dirty="0">
                <a:solidFill>
                  <a:srgbClr val="000000"/>
                </a:solidFill>
                <a:effectLst/>
                <a:latin typeface="Aptos Narrow" panose="020B0004020202020204" pitchFamily="34" charset="0"/>
              </a:rPr>
              <a:t>Falls back to </a:t>
            </a:r>
            <a:r>
              <a:rPr lang="en-US" sz="1800" b="0" i="0" u="none" strike="noStrike" dirty="0" err="1">
                <a:solidFill>
                  <a:srgbClr val="000000"/>
                </a:solidFill>
                <a:effectLst/>
                <a:latin typeface="Aptos Narrow" panose="020B0004020202020204" pitchFamily="34" charset="0"/>
              </a:rPr>
              <a:t>DirectQuery</a:t>
            </a:r>
            <a:r>
              <a:rPr lang="en-US" sz="2800" dirty="0"/>
              <a:t> </a:t>
            </a:r>
            <a:r>
              <a:rPr lang="en-US" sz="1800" b="0" i="0" u="none" strike="noStrike" dirty="0">
                <a:solidFill>
                  <a:srgbClr val="000000"/>
                </a:solidFill>
                <a:effectLst/>
                <a:latin typeface="Aptos Narrow" panose="020B0004020202020204" pitchFamily="34" charset="0"/>
              </a:rPr>
              <a:t>No fallback; errors if memory exhausted</a:t>
            </a:r>
            <a:r>
              <a:rPr lang="en-US" sz="2800" dirty="0"/>
              <a:t> </a:t>
            </a:r>
            <a:r>
              <a:rPr lang="en-US" sz="1800" b="0" i="0" u="none" strike="noStrike" dirty="0">
                <a:solidFill>
                  <a:srgbClr val="000000"/>
                </a:solidFill>
                <a:effectLst/>
                <a:latin typeface="Aptos Narrow" panose="020B0004020202020204" pitchFamily="34" charset="0"/>
              </a:rPr>
              <a:t>None – always live</a:t>
            </a:r>
            <a:r>
              <a:rPr lang="en-US" sz="2800" dirty="0"/>
              <a:t> </a:t>
            </a:r>
            <a:r>
              <a:rPr lang="en-US" sz="1800" b="1" i="0" u="none" strike="noStrike" dirty="0">
                <a:solidFill>
                  <a:srgbClr val="000000"/>
                </a:solidFill>
                <a:effectLst/>
                <a:latin typeface="Aptos Narrow" panose="020B0004020202020204" pitchFamily="34" charset="0"/>
              </a:rPr>
              <a:t>Performance</a:t>
            </a:r>
            <a:r>
              <a:rPr lang="en-US" sz="2800" dirty="0"/>
              <a:t> </a:t>
            </a:r>
            <a:r>
              <a:rPr lang="en-US" sz="1800" b="0" i="0" u="none" strike="noStrike" dirty="0">
                <a:solidFill>
                  <a:srgbClr val="000000"/>
                </a:solidFill>
                <a:effectLst/>
                <a:latin typeface="Aptos Narrow" panose="020B0004020202020204" pitchFamily="34" charset="0"/>
              </a:rPr>
              <a:t>Near real-time; slower if transcoding is repeated</a:t>
            </a:r>
            <a:r>
              <a:rPr lang="en-US" sz="2800" dirty="0"/>
              <a:t> </a:t>
            </a:r>
            <a:r>
              <a:rPr lang="en-US" sz="1800" b="0" i="0" u="none" strike="noStrike" dirty="0">
                <a:solidFill>
                  <a:srgbClr val="000000"/>
                </a:solidFill>
                <a:effectLst/>
                <a:latin typeface="Aptos Narrow" panose="020B0004020202020204" pitchFamily="34" charset="0"/>
              </a:rPr>
              <a:t>Fastest performance with in-memory data</a:t>
            </a:r>
            <a:r>
              <a:rPr lang="en-US" sz="2800" dirty="0"/>
              <a:t> </a:t>
            </a:r>
            <a:r>
              <a:rPr lang="en-US" sz="1800" b="0" i="0" u="none" strike="noStrike" dirty="0">
                <a:solidFill>
                  <a:srgbClr val="000000"/>
                </a:solidFill>
                <a:effectLst/>
                <a:latin typeface="Aptos Narrow" panose="020B0004020202020204" pitchFamily="34" charset="0"/>
              </a:rPr>
              <a:t>Slower; depends on network and source performance</a:t>
            </a:r>
            <a:r>
              <a:rPr lang="en-US" sz="2800" dirty="0"/>
              <a:t> </a:t>
            </a:r>
            <a:r>
              <a:rPr lang="en-US" sz="1800" b="1" i="0" u="none" strike="noStrike" dirty="0">
                <a:solidFill>
                  <a:srgbClr val="000000"/>
                </a:solidFill>
                <a:effectLst/>
                <a:latin typeface="Aptos Narrow" panose="020B0004020202020204" pitchFamily="34" charset="0"/>
              </a:rPr>
              <a:t>Best Use Case</a:t>
            </a:r>
            <a:r>
              <a:rPr lang="en-US" sz="2800" dirty="0"/>
              <a:t> </a:t>
            </a:r>
            <a:r>
              <a:rPr lang="en-US" sz="1800" b="0" i="0" u="none" strike="noStrike" dirty="0">
                <a:solidFill>
                  <a:srgbClr val="000000"/>
                </a:solidFill>
                <a:effectLst/>
                <a:latin typeface="Aptos Narrow" panose="020B0004020202020204" pitchFamily="34" charset="0"/>
              </a:rPr>
              <a:t>Large datasets with real-time needs &amp; flexibility</a:t>
            </a:r>
            <a:r>
              <a:rPr lang="en-US" sz="2800" dirty="0"/>
              <a:t> </a:t>
            </a:r>
            <a:r>
              <a:rPr lang="en-US" sz="1800" b="0" i="0" u="none" strike="noStrike" dirty="0">
                <a:solidFill>
                  <a:srgbClr val="000000"/>
                </a:solidFill>
                <a:effectLst/>
                <a:latin typeface="Aptos Narrow" panose="020B0004020202020204" pitchFamily="34" charset="0"/>
              </a:rPr>
              <a:t>Stable dashboards with fast performance</a:t>
            </a:r>
            <a:r>
              <a:rPr lang="en-US" sz="2800" dirty="0"/>
              <a:t> </a:t>
            </a:r>
            <a:r>
              <a:rPr lang="en-US" sz="1800" b="0" i="0" u="none" strike="noStrike" dirty="0">
                <a:solidFill>
                  <a:srgbClr val="000000"/>
                </a:solidFill>
                <a:effectLst/>
                <a:latin typeface="Aptos Narrow" panose="020B0004020202020204" pitchFamily="34" charset="0"/>
              </a:rPr>
              <a:t>Real-time access to live data; minimal data movement</a:t>
            </a:r>
            <a:r>
              <a:rPr lang="en-US" sz="2800" dirty="0"/>
              <a:t> </a:t>
            </a:r>
          </a:p>
          <a:p>
            <a:pPr>
              <a:buNone/>
            </a:pPr>
            <a:endParaRPr lang="en-US" sz="2800" dirty="0"/>
          </a:p>
          <a:p>
            <a:pPr>
              <a:buNone/>
            </a:pPr>
            <a:r>
              <a:rPr lang="en-US" b="1" dirty="0"/>
              <a:t>📊 Slide: Data Loading – Direct Lake vs Import Mode vs </a:t>
            </a:r>
            <a:r>
              <a:rPr lang="en-US" b="1" dirty="0" err="1"/>
              <a:t>DirectQuery</a:t>
            </a:r>
            <a:endParaRPr lang="en-US" b="1" dirty="0"/>
          </a:p>
          <a:p>
            <a:pPr>
              <a:buNone/>
            </a:pPr>
            <a:r>
              <a:rPr lang="en-US" dirty="0"/>
              <a:t>Feature / Behavior </a:t>
            </a:r>
            <a:r>
              <a:rPr lang="en-US" b="1" dirty="0"/>
              <a:t>Direct Lake</a:t>
            </a:r>
            <a:r>
              <a:rPr lang="en-US" dirty="0"/>
              <a:t> </a:t>
            </a:r>
            <a:r>
              <a:rPr lang="en-US" b="1" dirty="0"/>
              <a:t>Import Mode</a:t>
            </a:r>
            <a:r>
              <a:rPr lang="en-US" dirty="0"/>
              <a:t> </a:t>
            </a:r>
            <a:r>
              <a:rPr lang="en-US" b="1" dirty="0" err="1"/>
              <a:t>DirectQuery</a:t>
            </a:r>
            <a:r>
              <a:rPr lang="en-US" dirty="0"/>
              <a:t> </a:t>
            </a:r>
            <a:r>
              <a:rPr lang="en-US" b="1" dirty="0"/>
              <a:t>Engine Used</a:t>
            </a:r>
            <a:r>
              <a:rPr lang="en-US" dirty="0"/>
              <a:t> </a:t>
            </a:r>
            <a:r>
              <a:rPr lang="en-US" dirty="0" err="1"/>
              <a:t>VertiPaq</a:t>
            </a:r>
            <a:r>
              <a:rPr lang="en-US" dirty="0"/>
              <a:t> </a:t>
            </a:r>
            <a:r>
              <a:rPr lang="en-US" dirty="0" err="1"/>
              <a:t>VertiPaq</a:t>
            </a:r>
            <a:r>
              <a:rPr lang="en-US" dirty="0"/>
              <a:t> SQL/Storage Engine (no in-memory caching) </a:t>
            </a:r>
            <a:r>
              <a:rPr lang="en-US" b="1" dirty="0"/>
              <a:t>Storage Format</a:t>
            </a:r>
            <a:r>
              <a:rPr lang="en-US" dirty="0"/>
              <a:t> Delta tables (open columnar format) Compressed proprietary format External source (e.g., SQL DB, Lakehouse) </a:t>
            </a:r>
            <a:r>
              <a:rPr lang="en-US" b="1" dirty="0"/>
              <a:t>Initial Load Behavior</a:t>
            </a:r>
            <a:r>
              <a:rPr lang="en-US" dirty="0"/>
              <a:t> Requires transcoding into </a:t>
            </a:r>
            <a:r>
              <a:rPr lang="en-US" dirty="0" err="1"/>
              <a:t>VertiPaq</a:t>
            </a:r>
            <a:r>
              <a:rPr lang="en-US" dirty="0"/>
              <a:t> Pre-transcoded, instant load No load; queries run live at request time </a:t>
            </a:r>
            <a:r>
              <a:rPr lang="en-US" b="1" dirty="0"/>
              <a:t>Memory Use &amp; Caching</a:t>
            </a:r>
            <a:r>
              <a:rPr lang="en-US" dirty="0"/>
              <a:t> Shared memory with eviction strategy More persistent in-memory storage No in-memory storage used </a:t>
            </a:r>
            <a:r>
              <a:rPr lang="en-US" b="1" dirty="0"/>
              <a:t>Reload Time (after eviction)</a:t>
            </a:r>
            <a:r>
              <a:rPr lang="en-US" dirty="0"/>
              <a:t> Slower due to transcoding Fast (already in memory) N/A – data not cached </a:t>
            </a:r>
            <a:r>
              <a:rPr lang="en-US" b="1" dirty="0"/>
              <a:t>Fallback Mechanism</a:t>
            </a:r>
            <a:r>
              <a:rPr lang="en-US" dirty="0"/>
              <a:t> Falls back to </a:t>
            </a:r>
            <a:r>
              <a:rPr lang="en-US" dirty="0" err="1"/>
              <a:t>DirectQuery</a:t>
            </a:r>
            <a:r>
              <a:rPr lang="en-US" dirty="0"/>
              <a:t> No fallback; errors if memory exhausted None – always live </a:t>
            </a:r>
            <a:r>
              <a:rPr lang="en-US" b="1" dirty="0"/>
              <a:t>Performance</a:t>
            </a:r>
            <a:r>
              <a:rPr lang="en-US" dirty="0"/>
              <a:t> Near real-time; slower if transcoding is repeated Fastest performance with in-memory data Slower; depends on network and source performance </a:t>
            </a:r>
            <a:r>
              <a:rPr lang="en-US" b="1" dirty="0"/>
              <a:t>Best Use Case</a:t>
            </a:r>
            <a:r>
              <a:rPr lang="en-US" dirty="0"/>
              <a:t> Large datasets with real-time needs &amp; flexibility Stable dashboards with fast performance Real-time access to live data; minimal data movement </a:t>
            </a:r>
            <a:r>
              <a:rPr lang="en-US" b="1" dirty="0"/>
              <a:t>🗣️ Speaker Notes – Data Loading: Direct Lake vs Import vs </a:t>
            </a:r>
            <a:r>
              <a:rPr lang="en-US" b="1" dirty="0" err="1"/>
              <a:t>DirectQuery</a:t>
            </a:r>
            <a:endParaRPr lang="en-US" b="1" dirty="0"/>
          </a:p>
          <a:p>
            <a:pPr>
              <a:buNone/>
            </a:pPr>
            <a:r>
              <a:rPr lang="en-US" b="1" dirty="0"/>
              <a:t>[Start of Notes]</a:t>
            </a:r>
            <a:endParaRPr lang="en-US" dirty="0"/>
          </a:p>
          <a:p>
            <a:pPr>
              <a:buNone/>
            </a:pPr>
            <a:r>
              <a:rPr lang="en-US" dirty="0"/>
              <a:t>"Here’s a side-by-side comparison of the three main data access modes available in Microsoft Fabric: </a:t>
            </a:r>
            <a:r>
              <a:rPr lang="en-US" b="1" dirty="0"/>
              <a:t>Direct Lake</a:t>
            </a:r>
            <a:r>
              <a:rPr lang="en-US" dirty="0"/>
              <a:t>, </a:t>
            </a:r>
            <a:r>
              <a:rPr lang="en-US" b="1" dirty="0"/>
              <a:t>Import</a:t>
            </a:r>
            <a:r>
              <a:rPr lang="en-US" dirty="0"/>
              <a:t>, and </a:t>
            </a:r>
            <a:r>
              <a:rPr lang="en-US" b="1" dirty="0" err="1"/>
              <a:t>DirectQuery</a:t>
            </a:r>
            <a:r>
              <a:rPr lang="en-US" dirty="0"/>
              <a:t>."</a:t>
            </a:r>
          </a:p>
          <a:p>
            <a:pPr>
              <a:buNone/>
            </a:pPr>
            <a:r>
              <a:rPr lang="en-US" b="1" dirty="0"/>
              <a:t>Engine Used</a:t>
            </a:r>
            <a:br>
              <a:rPr lang="en-US" dirty="0"/>
            </a:br>
            <a:r>
              <a:rPr lang="en-US" dirty="0"/>
              <a:t>"Direct Lake and Import both use the </a:t>
            </a:r>
            <a:r>
              <a:rPr lang="en-US" dirty="0" err="1"/>
              <a:t>VertiPaq</a:t>
            </a:r>
            <a:r>
              <a:rPr lang="en-US" dirty="0"/>
              <a:t> engine for high-performance in-memory analytics. </a:t>
            </a:r>
            <a:r>
              <a:rPr lang="en-US" dirty="0" err="1"/>
              <a:t>DirectQuery</a:t>
            </a:r>
            <a:r>
              <a:rPr lang="en-US" dirty="0"/>
              <a:t>, however, skips the in-memory engine and runs queries live against the data source."</a:t>
            </a:r>
          </a:p>
          <a:p>
            <a:pPr>
              <a:buNone/>
            </a:pPr>
            <a:r>
              <a:rPr lang="en-US" b="1" dirty="0"/>
              <a:t>Storage Format</a:t>
            </a:r>
            <a:br>
              <a:rPr lang="en-US" dirty="0"/>
            </a:br>
            <a:r>
              <a:rPr lang="en-US" dirty="0"/>
              <a:t>"Direct Lake uses open Delta tables in OneLake. Import stores data in a compressed, proprietary format optimized for memory. </a:t>
            </a:r>
            <a:r>
              <a:rPr lang="en-US" dirty="0" err="1"/>
              <a:t>DirectQuery</a:t>
            </a:r>
            <a:r>
              <a:rPr lang="en-US" dirty="0"/>
              <a:t> doesn’t store data—it leaves everything in the original external source."</a:t>
            </a:r>
          </a:p>
          <a:p>
            <a:pPr>
              <a:buNone/>
            </a:pPr>
            <a:r>
              <a:rPr lang="en-US" b="1" dirty="0"/>
              <a:t>Initial Load Behavior</a:t>
            </a:r>
            <a:br>
              <a:rPr lang="en-US" dirty="0"/>
            </a:br>
            <a:r>
              <a:rPr lang="en-US" dirty="0"/>
              <a:t>"Direct Lake needs to transcode data into </a:t>
            </a:r>
            <a:r>
              <a:rPr lang="en-US" dirty="0" err="1"/>
              <a:t>VertiPaq</a:t>
            </a:r>
            <a:r>
              <a:rPr lang="en-US" dirty="0"/>
              <a:t> on first load, which adds overhead. Import loads instantly because it’s already formatted for </a:t>
            </a:r>
            <a:r>
              <a:rPr lang="en-US" dirty="0" err="1"/>
              <a:t>VertiPaq</a:t>
            </a:r>
            <a:r>
              <a:rPr lang="en-US" dirty="0"/>
              <a:t>. </a:t>
            </a:r>
            <a:r>
              <a:rPr lang="en-US" dirty="0" err="1"/>
              <a:t>DirectQuery</a:t>
            </a:r>
            <a:r>
              <a:rPr lang="en-US" dirty="0"/>
              <a:t> doesn’t load data at all—every query runs live."</a:t>
            </a:r>
          </a:p>
          <a:p>
            <a:pPr>
              <a:buNone/>
            </a:pPr>
            <a:r>
              <a:rPr lang="en-US" b="1" dirty="0"/>
              <a:t>Memory Use &amp; Caching</a:t>
            </a:r>
            <a:br>
              <a:rPr lang="en-US" dirty="0"/>
            </a:br>
            <a:r>
              <a:rPr lang="en-US" dirty="0"/>
              <a:t>"Direct Lake uses shared memory and clears space aggressively, especially under resource pressure. Import keeps data in memory longer for consistently fast access. </a:t>
            </a:r>
            <a:r>
              <a:rPr lang="en-US" dirty="0" err="1"/>
              <a:t>DirectQuery</a:t>
            </a:r>
            <a:r>
              <a:rPr lang="en-US" dirty="0"/>
              <a:t> doesn’t use memory caching—it reads from the source every time."</a:t>
            </a:r>
          </a:p>
          <a:p>
            <a:pPr>
              <a:buNone/>
            </a:pPr>
            <a:r>
              <a:rPr lang="en-US" b="1" dirty="0"/>
              <a:t>Reload Time (after eviction)</a:t>
            </a:r>
            <a:br>
              <a:rPr lang="en-US" dirty="0"/>
            </a:br>
            <a:r>
              <a:rPr lang="en-US" dirty="0"/>
              <a:t>"If data gets pushed out of memory, Direct Lake must transcode it again, which slows things down. Import reloads are fast because it skips that step. For </a:t>
            </a:r>
            <a:r>
              <a:rPr lang="en-US" dirty="0" err="1"/>
              <a:t>DirectQuery</a:t>
            </a:r>
            <a:r>
              <a:rPr lang="en-US" dirty="0"/>
              <a:t>, this point doesn’t apply—there’s nothing to reload."</a:t>
            </a:r>
          </a:p>
          <a:p>
            <a:pPr>
              <a:buNone/>
            </a:pPr>
            <a:r>
              <a:rPr lang="en-US" b="1" dirty="0"/>
              <a:t>Fallback Mechanism</a:t>
            </a:r>
            <a:br>
              <a:rPr lang="en-US" dirty="0"/>
            </a:br>
            <a:r>
              <a:rPr lang="en-US" dirty="0"/>
              <a:t>"Direct Lake has a built-in safety net—if it runs out of memory, it switches to </a:t>
            </a:r>
            <a:r>
              <a:rPr lang="en-US" dirty="0" err="1"/>
              <a:t>DirectQuery</a:t>
            </a:r>
            <a:r>
              <a:rPr lang="en-US" dirty="0"/>
              <a:t>. Import mode doesn’t have that; when it’s out of memory, it fails. </a:t>
            </a:r>
            <a:r>
              <a:rPr lang="en-US" dirty="0" err="1"/>
              <a:t>DirectQuery</a:t>
            </a:r>
            <a:r>
              <a:rPr lang="en-US" dirty="0"/>
              <a:t>, by design, always operates live—no fallback needed."</a:t>
            </a:r>
          </a:p>
          <a:p>
            <a:pPr>
              <a:buNone/>
            </a:pPr>
            <a:r>
              <a:rPr lang="en-US" b="1" dirty="0"/>
              <a:t>Performance</a:t>
            </a:r>
            <a:br>
              <a:rPr lang="en-US" dirty="0"/>
            </a:br>
            <a:r>
              <a:rPr lang="en-US" dirty="0"/>
              <a:t>"Import is generally the fastest, since everything is pre-loaded and optimized in memory. Direct Lake is close, but can be slower if data keeps getting pushed out of memory. </a:t>
            </a:r>
            <a:r>
              <a:rPr lang="en-US" dirty="0" err="1"/>
              <a:t>DirectQuery</a:t>
            </a:r>
            <a:r>
              <a:rPr lang="en-US" dirty="0"/>
              <a:t> is the slowest—because each report interaction triggers a fresh query to the source."</a:t>
            </a:r>
          </a:p>
          <a:p>
            <a:pPr>
              <a:buNone/>
            </a:pPr>
            <a:r>
              <a:rPr lang="en-US" b="1" dirty="0"/>
              <a:t>Best Use Case</a:t>
            </a:r>
            <a:br>
              <a:rPr lang="en-US" dirty="0"/>
            </a:br>
            <a:r>
              <a:rPr lang="en-US" dirty="0"/>
              <a:t>"Use Direct Lake for large, evolving datasets where you need flexibility and real-time access. Choose Import when speed matters and the data doesn’t change frequently. </a:t>
            </a:r>
            <a:r>
              <a:rPr lang="en-US" dirty="0" err="1"/>
              <a:t>DirectQuery</a:t>
            </a:r>
            <a:r>
              <a:rPr lang="en-US" dirty="0"/>
              <a:t> is best when you need real-time, live access to external systems without loading data into Fabric."</a:t>
            </a:r>
          </a:p>
          <a:p>
            <a:pPr>
              <a:buNone/>
            </a:pPr>
            <a:r>
              <a:rPr lang="en-US" b="1" dirty="0"/>
              <a:t>[Wrap Up]</a:t>
            </a:r>
            <a:br>
              <a:rPr lang="en-US" dirty="0"/>
            </a:br>
            <a:r>
              <a:rPr lang="en-US" dirty="0"/>
              <a:t>"Each mode serves a purpose. The key is knowing your performance needs, memory limits, and whether data freshness or speed is more important for your scenario."</a:t>
            </a:r>
          </a:p>
          <a:p>
            <a:r>
              <a:rPr lang="en-US" dirty="0"/>
              <a:t>Let me know if you’d like this formatted into a </a:t>
            </a:r>
            <a:r>
              <a:rPr lang="en-US" b="1" dirty="0"/>
              <a:t>PowerPoint slide</a:t>
            </a:r>
            <a:r>
              <a:rPr lang="en-US" dirty="0"/>
              <a:t>, or enhanced with </a:t>
            </a:r>
            <a:r>
              <a:rPr lang="en-US" b="1" dirty="0"/>
              <a:t>icons, colors, or visual cues</a:t>
            </a:r>
            <a:r>
              <a:rPr lang="en-US" dirty="0"/>
              <a:t> for easier storytelling.</a:t>
            </a:r>
          </a:p>
          <a:p>
            <a:pPr>
              <a:buNone/>
            </a:pPr>
            <a:endParaRPr lang="en-US" dirty="0"/>
          </a:p>
        </p:txBody>
      </p:sp>
      <p:sp>
        <p:nvSpPr>
          <p:cNvPr id="4" name="Slide Number Placeholder 3">
            <a:extLst>
              <a:ext uri="{FF2B5EF4-FFF2-40B4-BE49-F238E27FC236}">
                <a16:creationId xmlns:a16="http://schemas.microsoft.com/office/drawing/2014/main" id="{DC9CAF13-5627-65BF-479A-03E7305D0693}"/>
              </a:ext>
            </a:extLst>
          </p:cNvPr>
          <p:cNvSpPr>
            <a:spLocks noGrp="1"/>
          </p:cNvSpPr>
          <p:nvPr>
            <p:ph type="sldNum" sz="quarter" idx="5"/>
          </p:nvPr>
        </p:nvSpPr>
        <p:spPr/>
        <p:txBody>
          <a:bodyPr/>
          <a:lstStyle/>
          <a:p>
            <a:fld id="{12E2553C-6639-40E2-98B0-00DCA45218D8}" type="slidenum">
              <a:rPr lang="en-US" smtClean="0"/>
              <a:t>11</a:t>
            </a:fld>
            <a:endParaRPr lang="en-US"/>
          </a:p>
        </p:txBody>
      </p:sp>
    </p:spTree>
    <p:extLst>
      <p:ext uri="{BB962C8B-B14F-4D97-AF65-F5344CB8AC3E}">
        <p14:creationId xmlns:p14="http://schemas.microsoft.com/office/powerpoint/2010/main" val="3577436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 Script – Power BI Dev Framework (Direct Lake)</a:t>
            </a:r>
          </a:p>
          <a:p>
            <a:pPr>
              <a:buNone/>
            </a:pPr>
            <a:r>
              <a:rPr lang="en-US" b="1" dirty="0"/>
              <a:t>[Begin Script]</a:t>
            </a:r>
            <a:endParaRPr lang="en-US" dirty="0"/>
          </a:p>
          <a:p>
            <a:pPr>
              <a:buNone/>
            </a:pPr>
            <a:r>
              <a:rPr lang="en-US" i="1" dirty="0"/>
              <a:t>"Let’s walk through the Power BI development framework designed specifically for solutions using </a:t>
            </a:r>
            <a:r>
              <a:rPr lang="en-US" b="1" i="1" dirty="0"/>
              <a:t>Direct Lake</a:t>
            </a:r>
            <a:r>
              <a:rPr lang="en-US" i="1" dirty="0"/>
              <a:t> in Microsoft Fabric. This end-to-end approach ensures that your reporting layer is performant, scalable, and business-ready from the ground up."</a:t>
            </a:r>
            <a:endParaRPr lang="en-US" dirty="0"/>
          </a:p>
          <a:p>
            <a:pPr>
              <a:buNone/>
            </a:pPr>
            <a:r>
              <a:rPr lang="en-US" b="1" dirty="0"/>
              <a:t>🔍 1. Data Understanding &amp; Planning</a:t>
            </a:r>
          </a:p>
          <a:p>
            <a:pPr>
              <a:buNone/>
            </a:pPr>
            <a:r>
              <a:rPr lang="en-US" b="1" dirty="0"/>
              <a:t>Analyze Data Sources</a:t>
            </a:r>
            <a:br>
              <a:rPr lang="en-US" dirty="0"/>
            </a:br>
            <a:r>
              <a:rPr lang="en-US" i="1" dirty="0"/>
              <a:t>"Start by understanding where your data is coming from—be it operational systems, files, APIs, or third-party tools."</a:t>
            </a:r>
            <a:endParaRPr lang="en-US" dirty="0"/>
          </a:p>
          <a:p>
            <a:pPr>
              <a:buNone/>
            </a:pPr>
            <a:r>
              <a:rPr lang="en-US" b="1" dirty="0"/>
              <a:t>Data Profiling</a:t>
            </a:r>
            <a:br>
              <a:rPr lang="en-US" dirty="0"/>
            </a:br>
            <a:r>
              <a:rPr lang="en-US" i="1" dirty="0"/>
              <a:t>"Profile the data to identify patterns, missing values, data types, and anomalies early in the process."</a:t>
            </a:r>
            <a:endParaRPr lang="en-US" dirty="0"/>
          </a:p>
          <a:p>
            <a:pPr>
              <a:buNone/>
            </a:pPr>
            <a:r>
              <a:rPr lang="en-US" b="1" dirty="0"/>
              <a:t>Analyze Grain</a:t>
            </a:r>
            <a:br>
              <a:rPr lang="en-US" dirty="0"/>
            </a:br>
            <a:r>
              <a:rPr lang="en-US" i="1" dirty="0"/>
              <a:t>"Establish the </a:t>
            </a:r>
            <a:r>
              <a:rPr lang="en-US" b="1" i="1" dirty="0"/>
              <a:t>grain</a:t>
            </a:r>
            <a:r>
              <a:rPr lang="en-US" i="1" dirty="0"/>
              <a:t>—the level of detail for each table. This is critical for accurate joins, aggregations, and modeling."</a:t>
            </a:r>
            <a:endParaRPr lang="en-US" dirty="0"/>
          </a:p>
          <a:p>
            <a:pPr>
              <a:buNone/>
            </a:pPr>
            <a:r>
              <a:rPr lang="en-US" b="1" dirty="0"/>
              <a:t>Understand Calendar Dimension</a:t>
            </a:r>
            <a:br>
              <a:rPr lang="en-US" dirty="0"/>
            </a:br>
            <a:r>
              <a:rPr lang="en-US" i="1" dirty="0"/>
              <a:t>"A robust </a:t>
            </a:r>
            <a:r>
              <a:rPr lang="en-US" b="1" i="1" dirty="0"/>
              <a:t>date/calendar dimension</a:t>
            </a:r>
            <a:r>
              <a:rPr lang="en-US" i="1" dirty="0"/>
              <a:t> is a must-have. Decide early on if you'll use a standard calendar or fiscal variant."</a:t>
            </a:r>
            <a:endParaRPr lang="en-US" dirty="0"/>
          </a:p>
          <a:p>
            <a:pPr>
              <a:buNone/>
            </a:pPr>
            <a:r>
              <a:rPr lang="en-US" b="1" dirty="0"/>
              <a:t>Prepare Business Matrix</a:t>
            </a:r>
            <a:br>
              <a:rPr lang="en-US" dirty="0"/>
            </a:br>
            <a:r>
              <a:rPr lang="en-US" i="1" dirty="0"/>
              <a:t>"Build a </a:t>
            </a:r>
            <a:r>
              <a:rPr lang="en-US" b="1" i="1" dirty="0"/>
              <a:t>business matrix</a:t>
            </a:r>
            <a:r>
              <a:rPr lang="en-US" i="1" dirty="0"/>
              <a:t> that maps key metrics to dimensions. This helps align technical development with business expectations."</a:t>
            </a:r>
            <a:endParaRPr lang="en-US" dirty="0"/>
          </a:p>
          <a:p>
            <a:pPr>
              <a:buNone/>
            </a:pPr>
            <a:r>
              <a:rPr lang="en-US" b="1" dirty="0"/>
              <a:t>Data Retention &amp; Refresh Policies</a:t>
            </a:r>
            <a:br>
              <a:rPr lang="en-US" dirty="0"/>
            </a:br>
            <a:r>
              <a:rPr lang="en-US" i="1" dirty="0"/>
              <a:t>"Set clear </a:t>
            </a:r>
            <a:r>
              <a:rPr lang="en-US" b="1" i="1" dirty="0"/>
              <a:t>retention rules</a:t>
            </a:r>
            <a:r>
              <a:rPr lang="en-US" i="1" dirty="0"/>
              <a:t> and define </a:t>
            </a:r>
            <a:r>
              <a:rPr lang="en-US" b="1" i="1" dirty="0"/>
              <a:t>data refresh frequency</a:t>
            </a:r>
            <a:r>
              <a:rPr lang="en-US" i="1" dirty="0"/>
              <a:t> based on business requirements and system performance."</a:t>
            </a:r>
            <a:endParaRPr lang="en-US" dirty="0"/>
          </a:p>
          <a:p>
            <a:pPr>
              <a:buNone/>
            </a:pPr>
            <a:r>
              <a:rPr lang="en-US" b="1" dirty="0"/>
              <a:t>🏗️ 2. Data Ingestion – Bronze Layer</a:t>
            </a:r>
          </a:p>
          <a:p>
            <a:pPr>
              <a:buNone/>
            </a:pPr>
            <a:r>
              <a:rPr lang="en-US" b="1" dirty="0"/>
              <a:t>Load Data into Lakehouse or Warehouse</a:t>
            </a:r>
            <a:br>
              <a:rPr lang="en-US" dirty="0"/>
            </a:br>
            <a:r>
              <a:rPr lang="en-US" i="1" dirty="0"/>
              <a:t>"Use the Lakehouse or Data Warehouse to ingest raw data in its original format."</a:t>
            </a:r>
            <a:endParaRPr lang="en-US" dirty="0"/>
          </a:p>
          <a:p>
            <a:pPr>
              <a:buNone/>
            </a:pPr>
            <a:r>
              <a:rPr lang="en-US" b="1" dirty="0"/>
              <a:t>Bring Data in Original Format &amp; Append Only</a:t>
            </a:r>
            <a:br>
              <a:rPr lang="en-US" dirty="0"/>
            </a:br>
            <a:r>
              <a:rPr lang="en-US" i="1" dirty="0"/>
              <a:t>"Stick to </a:t>
            </a:r>
            <a:r>
              <a:rPr lang="en-US" b="1" i="1" dirty="0"/>
              <a:t>append-only</a:t>
            </a:r>
            <a:r>
              <a:rPr lang="en-US" i="1" dirty="0"/>
              <a:t> loads where possible to retain historical context and simplify change tracking."</a:t>
            </a:r>
            <a:endParaRPr lang="en-US" dirty="0"/>
          </a:p>
          <a:p>
            <a:pPr>
              <a:buNone/>
            </a:pPr>
            <a:r>
              <a:rPr lang="en-US" b="1" dirty="0"/>
              <a:t>Add Metadata Columns</a:t>
            </a:r>
            <a:br>
              <a:rPr lang="en-US" dirty="0"/>
            </a:br>
            <a:r>
              <a:rPr lang="en-US" i="1" dirty="0"/>
              <a:t>"Include system metadata such as </a:t>
            </a:r>
            <a:r>
              <a:rPr lang="en-US" b="1" i="1" dirty="0"/>
              <a:t>Load Date</a:t>
            </a:r>
            <a:r>
              <a:rPr lang="en-US" i="1" dirty="0"/>
              <a:t>, </a:t>
            </a:r>
            <a:r>
              <a:rPr lang="en-US" b="1" i="1" dirty="0"/>
              <a:t>Load ID</a:t>
            </a:r>
            <a:r>
              <a:rPr lang="en-US" i="1" dirty="0"/>
              <a:t>, or </a:t>
            </a:r>
            <a:r>
              <a:rPr lang="en-US" b="1" i="1" dirty="0"/>
              <a:t>Source Name</a:t>
            </a:r>
            <a:r>
              <a:rPr lang="en-US" i="1" dirty="0"/>
              <a:t> to support lineage and auditing."</a:t>
            </a:r>
            <a:endParaRPr lang="en-US" dirty="0"/>
          </a:p>
          <a:p>
            <a:pPr>
              <a:buNone/>
            </a:pPr>
            <a:r>
              <a:rPr lang="en-US" b="1" dirty="0"/>
              <a:t>🧹 3. Data Transformation – Silver Layer</a:t>
            </a:r>
          </a:p>
          <a:p>
            <a:pPr>
              <a:buNone/>
            </a:pPr>
            <a:r>
              <a:rPr lang="en-US" b="1" dirty="0"/>
              <a:t>Data Cleansing &amp; Standardization</a:t>
            </a:r>
            <a:br>
              <a:rPr lang="en-US" dirty="0"/>
            </a:br>
            <a:r>
              <a:rPr lang="en-US" i="1" dirty="0"/>
              <a:t>"Clean your data—remove duplicates, standardize naming conventions, formats, and handle nulls."</a:t>
            </a:r>
            <a:endParaRPr lang="en-US" dirty="0"/>
          </a:p>
          <a:p>
            <a:pPr>
              <a:buNone/>
            </a:pPr>
            <a:r>
              <a:rPr lang="en-US" b="1" dirty="0"/>
              <a:t>Add Surrogate Keys</a:t>
            </a:r>
            <a:br>
              <a:rPr lang="en-US" dirty="0"/>
            </a:br>
            <a:r>
              <a:rPr lang="en-US" i="1" dirty="0"/>
              <a:t>"Introduce </a:t>
            </a:r>
            <a:r>
              <a:rPr lang="en-US" b="1" i="1" dirty="0"/>
              <a:t>surrogate keys</a:t>
            </a:r>
            <a:r>
              <a:rPr lang="en-US" i="1" dirty="0"/>
              <a:t> where needed for consistency and performance."</a:t>
            </a:r>
            <a:endParaRPr lang="en-US" dirty="0"/>
          </a:p>
          <a:p>
            <a:pPr>
              <a:buNone/>
            </a:pPr>
            <a:r>
              <a:rPr lang="en-US" b="1" dirty="0"/>
              <a:t>Implement Slowly Changing Dimensions (SCD)</a:t>
            </a:r>
            <a:br>
              <a:rPr lang="en-US" dirty="0"/>
            </a:br>
            <a:r>
              <a:rPr lang="en-US" i="1" dirty="0"/>
              <a:t>"If your data involves historical changes (like address or job title updates), implement </a:t>
            </a:r>
            <a:r>
              <a:rPr lang="en-US" b="1" i="1" dirty="0"/>
              <a:t>SCD Type 2</a:t>
            </a:r>
            <a:r>
              <a:rPr lang="en-US" i="1" dirty="0"/>
              <a:t> logic where applicable."</a:t>
            </a:r>
            <a:endParaRPr lang="en-US" dirty="0"/>
          </a:p>
          <a:p>
            <a:pPr>
              <a:buNone/>
            </a:pPr>
            <a:r>
              <a:rPr lang="en-US" b="1" dirty="0"/>
              <a:t>⭐ 4. Semantic Modeling – Gold Layer</a:t>
            </a:r>
          </a:p>
          <a:p>
            <a:pPr>
              <a:buNone/>
            </a:pPr>
            <a:r>
              <a:rPr lang="en-US" b="1" dirty="0"/>
              <a:t>Implement Star Schema</a:t>
            </a:r>
            <a:br>
              <a:rPr lang="en-US" dirty="0"/>
            </a:br>
            <a:r>
              <a:rPr lang="en-US" i="1" dirty="0"/>
              <a:t>"Structure your model as a </a:t>
            </a:r>
            <a:r>
              <a:rPr lang="en-US" b="1" i="1" dirty="0"/>
              <a:t>star schema</a:t>
            </a:r>
            <a:r>
              <a:rPr lang="en-US" i="1" dirty="0"/>
              <a:t>—fact tables at the center, surrounded by dimension tables—for fast, user-friendly analysis."</a:t>
            </a:r>
            <a:endParaRPr lang="en-US" dirty="0"/>
          </a:p>
          <a:p>
            <a:pPr>
              <a:buNone/>
            </a:pPr>
            <a:r>
              <a:rPr lang="en-US" b="1" dirty="0"/>
              <a:t>Apply Z-Order &amp; V-Order</a:t>
            </a:r>
            <a:br>
              <a:rPr lang="en-US" dirty="0"/>
            </a:br>
            <a:r>
              <a:rPr lang="en-US" i="1" dirty="0"/>
              <a:t>"Optimize performance by sorting tables using </a:t>
            </a:r>
            <a:r>
              <a:rPr lang="en-US" b="1" i="1" dirty="0"/>
              <a:t>Z-Order</a:t>
            </a:r>
            <a:r>
              <a:rPr lang="en-US" i="1" dirty="0"/>
              <a:t> and </a:t>
            </a:r>
            <a:r>
              <a:rPr lang="en-US" b="1" i="1" dirty="0"/>
              <a:t>V-Order</a:t>
            </a:r>
            <a:r>
              <a:rPr lang="en-US" i="1" dirty="0"/>
              <a:t>, improving file scan efficiency in Direct Lake."</a:t>
            </a:r>
            <a:endParaRPr lang="en-US" dirty="0"/>
          </a:p>
          <a:p>
            <a:pPr>
              <a:buNone/>
            </a:pPr>
            <a:r>
              <a:rPr lang="en-US" b="1" dirty="0"/>
              <a:t>Build Semantic Model</a:t>
            </a:r>
            <a:br>
              <a:rPr lang="en-US" dirty="0"/>
            </a:br>
            <a:r>
              <a:rPr lang="en-US" i="1" dirty="0"/>
              <a:t>"Use Power BI to create a semantic layer that connects to Gold tables with defined relationships."</a:t>
            </a:r>
            <a:endParaRPr lang="en-US" dirty="0"/>
          </a:p>
          <a:p>
            <a:pPr>
              <a:buNone/>
            </a:pPr>
            <a:r>
              <a:rPr lang="en-US" b="1" dirty="0"/>
              <a:t>Develop KPIs, Hierarchies, RLS/OLS</a:t>
            </a:r>
            <a:br>
              <a:rPr lang="en-US" dirty="0"/>
            </a:br>
            <a:r>
              <a:rPr lang="en-US" i="1" dirty="0"/>
              <a:t>"Add </a:t>
            </a:r>
            <a:r>
              <a:rPr lang="en-US" b="1" i="1" dirty="0"/>
              <a:t>KPIs</a:t>
            </a:r>
            <a:r>
              <a:rPr lang="en-US" i="1" dirty="0"/>
              <a:t>, </a:t>
            </a:r>
            <a:r>
              <a:rPr lang="en-US" b="1" i="1" dirty="0"/>
              <a:t>hierarchies</a:t>
            </a:r>
            <a:r>
              <a:rPr lang="en-US" i="1" dirty="0"/>
              <a:t>, and implement </a:t>
            </a:r>
            <a:r>
              <a:rPr lang="en-US" b="1" i="1" dirty="0"/>
              <a:t>row-level</a:t>
            </a:r>
            <a:r>
              <a:rPr lang="en-US" i="1" dirty="0"/>
              <a:t> and </a:t>
            </a:r>
            <a:r>
              <a:rPr lang="en-US" b="1" i="1" dirty="0"/>
              <a:t>object-level security</a:t>
            </a:r>
            <a:r>
              <a:rPr lang="en-US" i="1" dirty="0"/>
              <a:t> for governance and usability."</a:t>
            </a:r>
            <a:endParaRPr lang="en-US" dirty="0"/>
          </a:p>
          <a:p>
            <a:pPr>
              <a:buNone/>
            </a:pPr>
            <a:r>
              <a:rPr lang="en-US" b="1" dirty="0"/>
              <a:t>Add Business-Friendly Metadata</a:t>
            </a:r>
            <a:br>
              <a:rPr lang="en-US" dirty="0"/>
            </a:br>
            <a:r>
              <a:rPr lang="en-US" i="1" dirty="0"/>
              <a:t>"Include </a:t>
            </a:r>
            <a:r>
              <a:rPr lang="en-US" b="1" i="1" dirty="0"/>
              <a:t>descriptions</a:t>
            </a:r>
            <a:r>
              <a:rPr lang="en-US" i="1" dirty="0"/>
              <a:t>, </a:t>
            </a:r>
            <a:r>
              <a:rPr lang="en-US" b="1" i="1" dirty="0"/>
              <a:t>friendly names</a:t>
            </a:r>
            <a:r>
              <a:rPr lang="en-US" i="1" dirty="0"/>
              <a:t>, and </a:t>
            </a:r>
            <a:r>
              <a:rPr lang="en-US" b="1" i="1" dirty="0"/>
              <a:t>synonyms</a:t>
            </a:r>
            <a:r>
              <a:rPr lang="en-US" i="1" dirty="0"/>
              <a:t> to support self-service users and Q&amp;A features."</a:t>
            </a:r>
            <a:endParaRPr lang="en-US" dirty="0"/>
          </a:p>
          <a:p>
            <a:pPr>
              <a:buNone/>
            </a:pPr>
            <a:r>
              <a:rPr lang="en-US" b="1" dirty="0"/>
              <a:t>⚙️ 5. Optimization &amp; Governance</a:t>
            </a:r>
          </a:p>
          <a:p>
            <a:pPr>
              <a:buNone/>
            </a:pPr>
            <a:r>
              <a:rPr lang="en-US" b="1" dirty="0"/>
              <a:t>Performance Optimization Tools</a:t>
            </a:r>
            <a:br>
              <a:rPr lang="en-US" dirty="0"/>
            </a:br>
            <a:r>
              <a:rPr lang="en-US" i="1" dirty="0"/>
              <a:t>"Use tools like </a:t>
            </a:r>
            <a:r>
              <a:rPr lang="en-US" b="1" i="1" dirty="0" err="1"/>
              <a:t>VertiPaq</a:t>
            </a:r>
            <a:r>
              <a:rPr lang="en-US" b="1" i="1" dirty="0"/>
              <a:t> Analyzer</a:t>
            </a:r>
            <a:r>
              <a:rPr lang="en-US" i="1" dirty="0"/>
              <a:t>, </a:t>
            </a:r>
            <a:r>
              <a:rPr lang="en-US" b="1" i="1" dirty="0"/>
              <a:t>Best Practice Analyzer</a:t>
            </a:r>
            <a:r>
              <a:rPr lang="en-US" i="1" dirty="0"/>
              <a:t>, and </a:t>
            </a:r>
            <a:r>
              <a:rPr lang="en-US" b="1" i="1" dirty="0"/>
              <a:t>Performance Analyzer</a:t>
            </a:r>
            <a:r>
              <a:rPr lang="en-US" i="1" dirty="0"/>
              <a:t> to tune your model."</a:t>
            </a:r>
            <a:endParaRPr lang="en-US" dirty="0"/>
          </a:p>
          <a:p>
            <a:pPr>
              <a:buNone/>
            </a:pPr>
            <a:r>
              <a:rPr lang="en-US" b="1" dirty="0"/>
              <a:t>Query Plans &amp; Delta Analyzer</a:t>
            </a:r>
            <a:br>
              <a:rPr lang="en-US" dirty="0"/>
            </a:br>
            <a:r>
              <a:rPr lang="en-US" i="1" dirty="0"/>
              <a:t>"Dive into </a:t>
            </a:r>
            <a:r>
              <a:rPr lang="en-US" b="1" i="1" dirty="0"/>
              <a:t>query plans</a:t>
            </a:r>
            <a:r>
              <a:rPr lang="en-US" i="1" dirty="0"/>
              <a:t> and </a:t>
            </a:r>
            <a:r>
              <a:rPr lang="en-US" b="1" i="1" dirty="0"/>
              <a:t>delta analyzer</a:t>
            </a:r>
            <a:r>
              <a:rPr lang="en-US" i="1" dirty="0"/>
              <a:t> outputs to spot inefficiencies or missed optimizations."</a:t>
            </a:r>
            <a:endParaRPr lang="en-US" dirty="0"/>
          </a:p>
          <a:p>
            <a:pPr>
              <a:buNone/>
            </a:pPr>
            <a:r>
              <a:rPr lang="en-US" b="1" dirty="0"/>
              <a:t>Semantic Link &amp; Labs</a:t>
            </a:r>
            <a:br>
              <a:rPr lang="en-US" dirty="0"/>
            </a:br>
            <a:r>
              <a:rPr lang="en-US" i="1" dirty="0"/>
              <a:t>"For advanced scenarios, explore </a:t>
            </a:r>
            <a:r>
              <a:rPr lang="en-US" b="1" i="1" dirty="0"/>
              <a:t>Semantic Link</a:t>
            </a:r>
            <a:r>
              <a:rPr lang="en-US" i="1" dirty="0"/>
              <a:t> to enable richer integrations and analytical capabilities."</a:t>
            </a:r>
            <a:endParaRPr lang="en-US" dirty="0"/>
          </a:p>
          <a:p>
            <a:pPr>
              <a:buNone/>
            </a:pPr>
            <a:r>
              <a:rPr lang="en-US" b="1" dirty="0"/>
              <a:t>📊 6. Reporting Layer</a:t>
            </a:r>
          </a:p>
          <a:p>
            <a:pPr>
              <a:buNone/>
            </a:pPr>
            <a:r>
              <a:rPr lang="en-US" b="1" dirty="0"/>
              <a:t>Prepare Themes &amp; Templates</a:t>
            </a:r>
            <a:br>
              <a:rPr lang="en-US" dirty="0"/>
            </a:br>
            <a:r>
              <a:rPr lang="en-US" i="1" dirty="0"/>
              <a:t>"Create standardized </a:t>
            </a:r>
            <a:r>
              <a:rPr lang="en-US" b="1" i="1" dirty="0"/>
              <a:t>themes</a:t>
            </a:r>
            <a:r>
              <a:rPr lang="en-US" i="1" dirty="0"/>
              <a:t> and </a:t>
            </a:r>
            <a:r>
              <a:rPr lang="en-US" b="1" i="1" dirty="0"/>
              <a:t>report templates</a:t>
            </a:r>
            <a:r>
              <a:rPr lang="en-US" i="1" dirty="0"/>
              <a:t> to maintain consistency and speed up report delivery."</a:t>
            </a:r>
            <a:endParaRPr lang="en-US" dirty="0"/>
          </a:p>
          <a:p>
            <a:pPr>
              <a:buNone/>
            </a:pPr>
            <a:r>
              <a:rPr lang="en-US" b="1" dirty="0"/>
              <a:t>Avoid Large Data Exports</a:t>
            </a:r>
            <a:br>
              <a:rPr lang="en-US" dirty="0"/>
            </a:br>
            <a:r>
              <a:rPr lang="en-US" i="1" dirty="0"/>
              <a:t>"Encourage in-platform analytics rather than exporting large data sets to Excel."</a:t>
            </a:r>
            <a:endParaRPr lang="en-US" dirty="0"/>
          </a:p>
          <a:p>
            <a:pPr>
              <a:buNone/>
            </a:pPr>
            <a:r>
              <a:rPr lang="en-US" b="1" dirty="0"/>
              <a:t>Promote Analyze in Excel</a:t>
            </a:r>
            <a:br>
              <a:rPr lang="en-US" dirty="0"/>
            </a:br>
            <a:r>
              <a:rPr lang="en-US" i="1" dirty="0"/>
              <a:t>"Where Excel is needed, promote </a:t>
            </a:r>
            <a:r>
              <a:rPr lang="en-US" b="1" i="1" dirty="0"/>
              <a:t>Analyze in Excel</a:t>
            </a:r>
            <a:r>
              <a:rPr lang="en-US" i="1" dirty="0"/>
              <a:t>, which respects the security and semantics of your model."</a:t>
            </a:r>
            <a:endParaRPr lang="en-US" dirty="0"/>
          </a:p>
          <a:p>
            <a:pPr>
              <a:buNone/>
            </a:pPr>
            <a:r>
              <a:rPr lang="en-US" b="1" dirty="0"/>
              <a:t>🔁 7. Model Refresh &amp; Operationalization</a:t>
            </a:r>
          </a:p>
          <a:p>
            <a:pPr>
              <a:buNone/>
            </a:pPr>
            <a:r>
              <a:rPr lang="en-US" b="1" dirty="0"/>
              <a:t>Trigger Smart Refresh (Reframing)</a:t>
            </a:r>
            <a:br>
              <a:rPr lang="en-US" dirty="0"/>
            </a:br>
            <a:r>
              <a:rPr lang="en-US" i="1" dirty="0"/>
              <a:t>"Use </a:t>
            </a:r>
            <a:r>
              <a:rPr lang="en-US" b="1" i="1" dirty="0"/>
              <a:t>Smart Model Refresh</a:t>
            </a:r>
            <a:r>
              <a:rPr lang="en-US" i="1" dirty="0"/>
              <a:t> to refresh only what's changed—this reduces load times and improves efficiency."</a:t>
            </a:r>
            <a:endParaRPr lang="en-US" dirty="0"/>
          </a:p>
          <a:p>
            <a:pPr>
              <a:buNone/>
            </a:pPr>
            <a:r>
              <a:rPr lang="en-US" b="1" dirty="0"/>
              <a:t>Pre-Warm Cache</a:t>
            </a:r>
            <a:br>
              <a:rPr lang="en-US" dirty="0"/>
            </a:br>
            <a:r>
              <a:rPr lang="en-US" i="1" dirty="0"/>
              <a:t>"Pre-warm the cache for key datasets or dashboards to improve user experience on first load."</a:t>
            </a:r>
            <a:endParaRPr lang="en-US" dirty="0"/>
          </a:p>
          <a:p>
            <a:pPr>
              <a:buNone/>
            </a:pPr>
            <a:r>
              <a:rPr lang="en-US" b="1" dirty="0"/>
              <a:t>Send Notifications</a:t>
            </a:r>
            <a:br>
              <a:rPr lang="en-US" dirty="0"/>
            </a:br>
            <a:r>
              <a:rPr lang="en-US" i="1" dirty="0"/>
              <a:t>"Finally, integrate </a:t>
            </a:r>
            <a:r>
              <a:rPr lang="en-US" b="1" i="1" dirty="0"/>
              <a:t>notifications</a:t>
            </a:r>
            <a:r>
              <a:rPr lang="en-US" i="1" dirty="0"/>
              <a:t> to alert stakeholders of refresh completion, errors, or SLA breaches."</a:t>
            </a:r>
            <a:endParaRPr lang="en-US" dirty="0"/>
          </a:p>
          <a:p>
            <a:pPr>
              <a:buNone/>
            </a:pPr>
            <a:r>
              <a:rPr lang="en-US" b="1" dirty="0"/>
              <a:t>✅ [Wrap Up]</a:t>
            </a:r>
          </a:p>
          <a:p>
            <a:pPr>
              <a:buNone/>
            </a:pPr>
            <a:r>
              <a:rPr lang="en-US" i="1" dirty="0"/>
              <a:t>"This framework isn’t just about building reports—it’s about </a:t>
            </a:r>
            <a:r>
              <a:rPr lang="en-US" b="1" i="1" dirty="0"/>
              <a:t>building a governed, scalable analytics solution</a:t>
            </a:r>
            <a:r>
              <a:rPr lang="en-US" i="1" dirty="0"/>
              <a:t> with Direct Lake at its core. It guides everything from ingestion and transformation to modeling, optimization, and reporting—ensuring both performance and business alignment every step of the way."</a:t>
            </a:r>
            <a:endParaRPr lang="en-US" dirty="0"/>
          </a:p>
        </p:txBody>
      </p:sp>
      <p:sp>
        <p:nvSpPr>
          <p:cNvPr id="4" name="Slide Number Placeholder 3"/>
          <p:cNvSpPr>
            <a:spLocks noGrp="1"/>
          </p:cNvSpPr>
          <p:nvPr>
            <p:ph type="sldNum" sz="quarter" idx="5"/>
          </p:nvPr>
        </p:nvSpPr>
        <p:spPr/>
        <p:txBody>
          <a:bodyPr/>
          <a:lstStyle/>
          <a:p>
            <a:fld id="{12E2553C-6639-40E2-98B0-00DCA45218D8}" type="slidenum">
              <a:rPr lang="en-US" smtClean="0"/>
              <a:t>12</a:t>
            </a:fld>
            <a:endParaRPr lang="en-US"/>
          </a:p>
        </p:txBody>
      </p:sp>
    </p:spTree>
    <p:extLst>
      <p:ext uri="{BB962C8B-B14F-4D97-AF65-F5344CB8AC3E}">
        <p14:creationId xmlns:p14="http://schemas.microsoft.com/office/powerpoint/2010/main" val="1561628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593CE-5131-26CB-1D64-4786910E7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98FE0-FEEE-6195-5AA3-9961C100D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2D614-64C8-D621-1F18-956BB817ED0C}"/>
              </a:ext>
            </a:extLst>
          </p:cNvPr>
          <p:cNvSpPr>
            <a:spLocks noGrp="1"/>
          </p:cNvSpPr>
          <p:nvPr>
            <p:ph type="body" idx="1"/>
          </p:nvPr>
        </p:nvSpPr>
        <p:spPr/>
        <p:txBody>
          <a:bodyPr/>
          <a:lstStyle/>
          <a:p>
            <a:pPr>
              <a:buNone/>
            </a:pPr>
            <a:r>
              <a:rPr lang="en-US" b="1" dirty="0"/>
              <a:t>🎤 Script – Fabric Data Agents</a:t>
            </a:r>
          </a:p>
          <a:p>
            <a:pPr>
              <a:buNone/>
            </a:pPr>
            <a:r>
              <a:rPr lang="en-US" b="1" dirty="0"/>
              <a:t>[Begin Script]</a:t>
            </a:r>
            <a:endParaRPr lang="en-US" dirty="0"/>
          </a:p>
          <a:p>
            <a:pPr>
              <a:buNone/>
            </a:pPr>
            <a:r>
              <a:rPr lang="en-US" i="1" dirty="0"/>
              <a:t>"Let’s now talk about one of the most exciting innovations in Microsoft Fabric—</a:t>
            </a:r>
            <a:r>
              <a:rPr lang="en-US" b="1" i="1" dirty="0"/>
              <a:t>Data Agents</a:t>
            </a:r>
            <a:r>
              <a:rPr lang="en-US" i="1" dirty="0"/>
              <a:t>. These agents make it possible to interact with your data in a more natural, conversational way, while keeping governance and performance in check."</a:t>
            </a:r>
            <a:endParaRPr lang="en-US" dirty="0"/>
          </a:p>
          <a:p>
            <a:pPr>
              <a:buNone/>
            </a:pPr>
            <a:r>
              <a:rPr lang="en-US" b="1" dirty="0"/>
              <a:t>💬 Talk to Your Data in OneLake</a:t>
            </a:r>
          </a:p>
          <a:p>
            <a:pPr>
              <a:buNone/>
            </a:pPr>
            <a:r>
              <a:rPr lang="en-US" i="1" dirty="0"/>
              <a:t>"With Fabric Data Agents, users can </a:t>
            </a:r>
            <a:r>
              <a:rPr lang="en-US" b="1" i="1" dirty="0"/>
              <a:t>talk directly to data</a:t>
            </a:r>
            <a:r>
              <a:rPr lang="en-US" i="1" dirty="0"/>
              <a:t> stored in OneLake—whether it’s in a </a:t>
            </a:r>
            <a:r>
              <a:rPr lang="en-US" b="1" i="1" dirty="0"/>
              <a:t>Lakehouse</a:t>
            </a:r>
            <a:r>
              <a:rPr lang="en-US" i="1" dirty="0"/>
              <a:t>, </a:t>
            </a:r>
            <a:r>
              <a:rPr lang="en-US" b="1" i="1" dirty="0"/>
              <a:t>Warehouse</a:t>
            </a:r>
            <a:r>
              <a:rPr lang="en-US" i="1" dirty="0"/>
              <a:t>, </a:t>
            </a:r>
            <a:r>
              <a:rPr lang="en-US" b="1" i="1" dirty="0" err="1"/>
              <a:t>Eventhouse</a:t>
            </a:r>
            <a:r>
              <a:rPr lang="en-US" i="1" dirty="0"/>
              <a:t>, or even a </a:t>
            </a:r>
            <a:r>
              <a:rPr lang="en-US" b="1" i="1" dirty="0"/>
              <a:t>Semantic Model</a:t>
            </a:r>
            <a:r>
              <a:rPr lang="en-US" i="1" dirty="0"/>
              <a:t>. This enables intuitive, question-and-answer style interactions with complex datasets, similar to working with a chatbot, but backed by real enterprise data."</a:t>
            </a:r>
            <a:endParaRPr lang="en-US" dirty="0"/>
          </a:p>
          <a:p>
            <a:pPr>
              <a:buNone/>
            </a:pPr>
            <a:r>
              <a:rPr lang="en-US" b="1" dirty="0"/>
              <a:t>🔄 Context-Preserving Across Data Sources</a:t>
            </a:r>
          </a:p>
          <a:p>
            <a:pPr>
              <a:buNone/>
            </a:pPr>
            <a:r>
              <a:rPr lang="en-US" i="1" dirty="0"/>
              <a:t>"What makes these agents truly powerful is their ability to </a:t>
            </a:r>
            <a:r>
              <a:rPr lang="en-US" b="1" i="1" dirty="0"/>
              <a:t>preserve context</a:t>
            </a:r>
            <a:r>
              <a:rPr lang="en-US" i="1" dirty="0"/>
              <a:t>—even when a question spans multiple, unrelated data sources. That means you can ask follow-up questions or dig deeper into analysis without resetting the conversation."</a:t>
            </a:r>
            <a:endParaRPr lang="en-US" dirty="0"/>
          </a:p>
          <a:p>
            <a:pPr>
              <a:buNone/>
            </a:pPr>
            <a:r>
              <a:rPr lang="en-US" b="1" dirty="0"/>
              <a:t>🌐 Create Reusable Endpoints</a:t>
            </a:r>
          </a:p>
          <a:p>
            <a:pPr>
              <a:buNone/>
            </a:pPr>
            <a:r>
              <a:rPr lang="en-US" i="1" dirty="0"/>
              <a:t>"You can also </a:t>
            </a:r>
            <a:r>
              <a:rPr lang="en-US" b="1" i="1" dirty="0"/>
              <a:t>create endpoints</a:t>
            </a:r>
            <a:r>
              <a:rPr lang="en-US" i="1" dirty="0"/>
              <a:t> from these agents, which can be reused across Fabric and beyond. These endpoints can be integrated with tools like </a:t>
            </a:r>
            <a:r>
              <a:rPr lang="en-US" b="1" i="1" dirty="0"/>
              <a:t>CoPilot Studio</a:t>
            </a:r>
            <a:r>
              <a:rPr lang="en-US" i="1" dirty="0"/>
              <a:t>, </a:t>
            </a:r>
            <a:r>
              <a:rPr lang="en-US" b="1" i="1" dirty="0"/>
              <a:t>Azure AI Foundry</a:t>
            </a:r>
            <a:r>
              <a:rPr lang="en-US" i="1" dirty="0"/>
              <a:t>, or even </a:t>
            </a:r>
            <a:r>
              <a:rPr lang="en-US" b="1" i="1" dirty="0"/>
              <a:t>custom apps</a:t>
            </a:r>
            <a:r>
              <a:rPr lang="en-US" i="1" dirty="0"/>
              <a:t>—allowing you to extend intelligent data interaction into your full digital ecosystem."</a:t>
            </a:r>
            <a:endParaRPr lang="en-US" dirty="0"/>
          </a:p>
          <a:p>
            <a:pPr>
              <a:buNone/>
            </a:pPr>
            <a:r>
              <a:rPr lang="en-US" b="1" dirty="0"/>
              <a:t>🔐 Security Rules Are Respected</a:t>
            </a:r>
          </a:p>
          <a:p>
            <a:pPr>
              <a:buNone/>
            </a:pPr>
            <a:r>
              <a:rPr lang="en-US" i="1" dirty="0"/>
              <a:t>"Importantly, these agents respect all existing </a:t>
            </a:r>
            <a:r>
              <a:rPr lang="en-US" b="1" i="1" dirty="0"/>
              <a:t>security rules</a:t>
            </a:r>
            <a:r>
              <a:rPr lang="en-US" i="1" dirty="0"/>
              <a:t>. If you’ve set up </a:t>
            </a:r>
            <a:r>
              <a:rPr lang="en-US" b="1" i="1" dirty="0"/>
              <a:t>Row-Level Security</a:t>
            </a:r>
            <a:r>
              <a:rPr lang="en-US" i="1" dirty="0"/>
              <a:t> or </a:t>
            </a:r>
            <a:r>
              <a:rPr lang="en-US" b="1" i="1" dirty="0"/>
              <a:t>Column-Level Security</a:t>
            </a:r>
            <a:r>
              <a:rPr lang="en-US" i="1" dirty="0"/>
              <a:t> on your OneLake data sources, those controls are fully maintained—ensuring users only see what they’re authorized to see."</a:t>
            </a:r>
            <a:endParaRPr lang="en-US" dirty="0"/>
          </a:p>
          <a:p>
            <a:pPr>
              <a:buNone/>
            </a:pPr>
            <a:r>
              <a:rPr lang="en-US" b="1" dirty="0"/>
              <a:t>🧰 Developer Support via SDK</a:t>
            </a:r>
          </a:p>
          <a:p>
            <a:pPr>
              <a:buNone/>
            </a:pPr>
            <a:r>
              <a:rPr lang="en-US" i="1" dirty="0"/>
              <a:t>"For those building more advanced solutions, you can </a:t>
            </a:r>
            <a:r>
              <a:rPr lang="en-US" b="1" i="1" dirty="0"/>
              <a:t>deploy, manage, and evaluate Data Agents programmatically</a:t>
            </a:r>
            <a:r>
              <a:rPr lang="en-US" i="1" dirty="0"/>
              <a:t> using the SDK. This makes it easy to operationalize agents as part of broader data workflows or intelligent applications."</a:t>
            </a:r>
            <a:endParaRPr lang="en-US" dirty="0"/>
          </a:p>
          <a:p>
            <a:pPr>
              <a:buNone/>
            </a:pPr>
            <a:r>
              <a:rPr lang="en-US" b="1" dirty="0"/>
              <a:t>💼 Now Available in All Paid F-SKUs</a:t>
            </a:r>
          </a:p>
          <a:p>
            <a:pPr>
              <a:buNone/>
            </a:pPr>
            <a:r>
              <a:rPr lang="en-US" i="1" dirty="0"/>
              <a:t>"And good news—it’s now supported across </a:t>
            </a:r>
            <a:r>
              <a:rPr lang="en-US" b="1" i="1" dirty="0"/>
              <a:t>all paid Fabric SKUs</a:t>
            </a:r>
            <a:r>
              <a:rPr lang="en-US" i="1" dirty="0"/>
              <a:t>, starting from </a:t>
            </a:r>
            <a:r>
              <a:rPr lang="en-US" b="1" i="1" dirty="0"/>
              <a:t>F2 and above</a:t>
            </a:r>
            <a:r>
              <a:rPr lang="en-US" i="1" dirty="0"/>
              <a:t>. So whether you’re a mid-sized team or an enterprise, you have access to this powerful feature today."</a:t>
            </a:r>
            <a:endParaRPr lang="en-US" dirty="0"/>
          </a:p>
          <a:p>
            <a:pPr>
              <a:buNone/>
            </a:pPr>
            <a:r>
              <a:rPr lang="en-US" b="1" dirty="0"/>
              <a:t>✅ [Wrap Up]</a:t>
            </a:r>
          </a:p>
          <a:p>
            <a:pPr>
              <a:buNone/>
            </a:pPr>
            <a:r>
              <a:rPr lang="en-US" i="1" dirty="0"/>
              <a:t>"In short, Fabric Data Agents bring conversational intelligence to your enterprise data—</a:t>
            </a:r>
            <a:r>
              <a:rPr lang="en-US" b="1" i="1" dirty="0"/>
              <a:t>securely, flexibly, and at scale</a:t>
            </a:r>
            <a:r>
              <a:rPr lang="en-US" i="1" dirty="0"/>
              <a:t>. They bridge the gap between technical data and business insight, allowing users to get answers faster, and developers to build smarter experiences.“</a:t>
            </a:r>
          </a:p>
          <a:p>
            <a:pPr>
              <a:buNone/>
            </a:pPr>
            <a:endParaRPr lang="en-US" i="1" dirty="0"/>
          </a:p>
          <a:p>
            <a:pPr>
              <a:buNone/>
            </a:pPr>
            <a:r>
              <a:rPr lang="en-US" i="1" dirty="0"/>
              <a:t>__________________________________________</a:t>
            </a:r>
          </a:p>
          <a:p>
            <a:pPr>
              <a:buNone/>
            </a:pPr>
            <a:endParaRPr lang="en-US" b="1" dirty="0"/>
          </a:p>
          <a:p>
            <a:pPr>
              <a:buNone/>
            </a:pPr>
            <a:r>
              <a:rPr lang="en-US" b="1" dirty="0"/>
              <a:t>🎤 Script – Fabric Data Agents with Real-World Example</a:t>
            </a:r>
          </a:p>
          <a:p>
            <a:pPr>
              <a:buNone/>
            </a:pPr>
            <a:r>
              <a:rPr lang="en-US" b="1" dirty="0"/>
              <a:t>[Begin Script]</a:t>
            </a:r>
            <a:endParaRPr lang="en-US" dirty="0"/>
          </a:p>
          <a:p>
            <a:pPr>
              <a:buNone/>
            </a:pPr>
            <a:r>
              <a:rPr lang="en-US" i="1" dirty="0"/>
              <a:t>"Let’s now talk about one of the most exciting innovations in Microsoft Fabric—</a:t>
            </a:r>
            <a:r>
              <a:rPr lang="en-US" b="1" i="1" dirty="0"/>
              <a:t>Data Agents</a:t>
            </a:r>
            <a:r>
              <a:rPr lang="en-US" i="1" dirty="0"/>
              <a:t>. These agents allow users to interact with enterprise data in OneLake in a natural, conversational way—while preserving governance and performance."</a:t>
            </a:r>
            <a:endParaRPr lang="en-US" dirty="0"/>
          </a:p>
          <a:p>
            <a:pPr>
              <a:buNone/>
            </a:pPr>
            <a:r>
              <a:rPr lang="en-US" b="1" dirty="0"/>
              <a:t>💬 Talk to Your Data in OneLake</a:t>
            </a:r>
          </a:p>
          <a:p>
            <a:pPr>
              <a:buNone/>
            </a:pPr>
            <a:r>
              <a:rPr lang="en-US" i="1" dirty="0"/>
              <a:t>"With Fabric Data Agents, users can ask questions directly against data stored in OneLake—whether it’s from a </a:t>
            </a:r>
            <a:r>
              <a:rPr lang="en-US" b="1" i="1" dirty="0"/>
              <a:t>Lakehouse</a:t>
            </a:r>
            <a:r>
              <a:rPr lang="en-US" i="1" dirty="0"/>
              <a:t>, </a:t>
            </a:r>
            <a:r>
              <a:rPr lang="en-US" b="1" i="1" dirty="0"/>
              <a:t>Warehouse</a:t>
            </a:r>
            <a:r>
              <a:rPr lang="en-US" i="1" dirty="0"/>
              <a:t>, </a:t>
            </a:r>
            <a:r>
              <a:rPr lang="en-US" b="1" i="1" dirty="0" err="1"/>
              <a:t>Eventhouse</a:t>
            </a:r>
            <a:r>
              <a:rPr lang="en-US" i="1" dirty="0"/>
              <a:t>, or </a:t>
            </a:r>
            <a:r>
              <a:rPr lang="en-US" b="1" i="1" dirty="0"/>
              <a:t>Semantic Model</a:t>
            </a:r>
            <a:r>
              <a:rPr lang="en-US" i="1" dirty="0"/>
              <a:t>. Imagine being able to ask, 'What were sales in Q1 across the Southeast region?' and getting an answer instantly, without writing a single line of SQL."</a:t>
            </a:r>
            <a:endParaRPr lang="en-US" dirty="0"/>
          </a:p>
          <a:p>
            <a:pPr>
              <a:buNone/>
            </a:pPr>
            <a:r>
              <a:rPr lang="en-US" b="1" dirty="0"/>
              <a:t>🏢 Real-World Example: Regional Sales Manager</a:t>
            </a:r>
          </a:p>
          <a:p>
            <a:pPr>
              <a:buNone/>
            </a:pPr>
            <a:r>
              <a:rPr lang="en-US" i="1" dirty="0"/>
              <a:t>"Let’s say you're a </a:t>
            </a:r>
            <a:r>
              <a:rPr lang="en-US" b="1" i="1" dirty="0"/>
              <a:t>Regional Sales Manager</a:t>
            </a:r>
            <a:r>
              <a:rPr lang="en-US" i="1" dirty="0"/>
              <a:t> prepping for a quarterly review. You open your Fabric workspace and type:</a:t>
            </a:r>
            <a:endParaRPr lang="en-US" dirty="0"/>
          </a:p>
          <a:p>
            <a:pPr>
              <a:buNone/>
            </a:pPr>
            <a:r>
              <a:rPr lang="en-US" dirty="0"/>
              <a:t>'Show me the top 5 underperforming stores in the Southeast last quarter.'</a:t>
            </a:r>
          </a:p>
          <a:p>
            <a:pPr>
              <a:buNone/>
            </a:pPr>
            <a:r>
              <a:rPr lang="en-US" i="1" dirty="0"/>
              <a:t>The Data Agent retrieves data from a Lakehouse sales fact table, joins it with store dimension data from a Warehouse, and applies the calendar from a Semantic Model—all automatically.</a:t>
            </a:r>
            <a:endParaRPr lang="en-US" dirty="0"/>
          </a:p>
          <a:p>
            <a:pPr>
              <a:buNone/>
            </a:pPr>
            <a:r>
              <a:rPr lang="en-US" i="1" dirty="0"/>
              <a:t>You follow up with:</a:t>
            </a:r>
            <a:endParaRPr lang="en-US" dirty="0"/>
          </a:p>
          <a:p>
            <a:pPr>
              <a:buNone/>
            </a:pPr>
            <a:r>
              <a:rPr lang="en-US" dirty="0"/>
              <a:t>'What were the main product categories driving the drop in performance?'</a:t>
            </a:r>
          </a:p>
          <a:p>
            <a:pPr>
              <a:buNone/>
            </a:pPr>
            <a:r>
              <a:rPr lang="en-US" i="1" dirty="0"/>
              <a:t>And the agent keeps the context of the region and time period, pulling the breakdown without any need to redefine the question.</a:t>
            </a:r>
            <a:endParaRPr lang="en-US" dirty="0"/>
          </a:p>
          <a:p>
            <a:pPr>
              <a:buNone/>
            </a:pPr>
            <a:r>
              <a:rPr lang="en-US" i="1" dirty="0"/>
              <a:t>You then ask:</a:t>
            </a:r>
            <a:endParaRPr lang="en-US" dirty="0"/>
          </a:p>
          <a:p>
            <a:pPr>
              <a:buNone/>
            </a:pPr>
            <a:r>
              <a:rPr lang="en-US" dirty="0"/>
              <a:t>'Export this as a PowerPoint chart.'</a:t>
            </a:r>
          </a:p>
          <a:p>
            <a:pPr>
              <a:buNone/>
            </a:pPr>
            <a:r>
              <a:rPr lang="en-US" i="1" dirty="0"/>
              <a:t>And Fabric can prepare it for use in your next leadership meeting—all in minutes."</a:t>
            </a:r>
            <a:endParaRPr lang="en-US" dirty="0"/>
          </a:p>
          <a:p>
            <a:pPr>
              <a:buNone/>
            </a:pPr>
            <a:r>
              <a:rPr lang="en-US" b="1" dirty="0"/>
              <a:t>🔄 Context Preservation</a:t>
            </a:r>
          </a:p>
          <a:p>
            <a:pPr>
              <a:buNone/>
            </a:pPr>
            <a:r>
              <a:rPr lang="en-US" i="1" dirty="0"/>
              <a:t>"This example shows how </a:t>
            </a:r>
            <a:r>
              <a:rPr lang="en-US" b="1" i="1" dirty="0"/>
              <a:t>context is preserved</a:t>
            </a:r>
            <a:r>
              <a:rPr lang="en-US" i="1" dirty="0"/>
              <a:t> across queries, even when different sources are involved. No need to rephrase or rebuild the logic—just keep the conversation going."</a:t>
            </a:r>
            <a:endParaRPr lang="en-US" dirty="0"/>
          </a:p>
          <a:p>
            <a:pPr>
              <a:buNone/>
            </a:pPr>
            <a:r>
              <a:rPr lang="en-US" b="1" dirty="0"/>
              <a:t>🌐 Create Reusable Endpoints</a:t>
            </a:r>
          </a:p>
          <a:p>
            <a:pPr>
              <a:buNone/>
            </a:pPr>
            <a:r>
              <a:rPr lang="en-US" i="1" dirty="0"/>
              <a:t>"And you don’t need to stop inside Fabric. You can </a:t>
            </a:r>
            <a:r>
              <a:rPr lang="en-US" b="1" i="1" dirty="0"/>
              <a:t>create endpoints</a:t>
            </a:r>
            <a:r>
              <a:rPr lang="en-US" i="1" dirty="0"/>
              <a:t> from that same Data Agent and reuse it in </a:t>
            </a:r>
            <a:r>
              <a:rPr lang="en-US" b="1" i="1" dirty="0"/>
              <a:t>CoPilot Studio</a:t>
            </a:r>
            <a:r>
              <a:rPr lang="en-US" i="1" dirty="0"/>
              <a:t> for chat-based support apps, in </a:t>
            </a:r>
            <a:r>
              <a:rPr lang="en-US" b="1" i="1" dirty="0"/>
              <a:t>Azure AI Foundry</a:t>
            </a:r>
            <a:r>
              <a:rPr lang="en-US" i="1" dirty="0"/>
              <a:t> for model training, or even in a </a:t>
            </a:r>
            <a:r>
              <a:rPr lang="en-US" b="1" i="1" dirty="0"/>
              <a:t>custom sales dashboard</a:t>
            </a:r>
            <a:r>
              <a:rPr lang="en-US" i="1" dirty="0"/>
              <a:t> where business users can ask live questions without opening Power BI."</a:t>
            </a:r>
            <a:endParaRPr lang="en-US" dirty="0"/>
          </a:p>
          <a:p>
            <a:pPr>
              <a:buNone/>
            </a:pPr>
            <a:r>
              <a:rPr lang="en-US" b="1" dirty="0"/>
              <a:t>🔐 Security Still Applies</a:t>
            </a:r>
          </a:p>
          <a:p>
            <a:pPr>
              <a:buNone/>
            </a:pPr>
            <a:r>
              <a:rPr lang="en-US" i="1" dirty="0"/>
              <a:t>"Crucially, all of this happens within your existing security model. If your store-level data is protected by </a:t>
            </a:r>
            <a:r>
              <a:rPr lang="en-US" b="1" i="1" dirty="0"/>
              <a:t>Row-Level Security</a:t>
            </a:r>
            <a:r>
              <a:rPr lang="en-US" i="1" dirty="0"/>
              <a:t>, or your finance data is limited via </a:t>
            </a:r>
            <a:r>
              <a:rPr lang="en-US" b="1" i="1" dirty="0"/>
              <a:t>Column-Level Security</a:t>
            </a:r>
            <a:r>
              <a:rPr lang="en-US" i="1" dirty="0"/>
              <a:t>, those rules stay intact. Everyone sees only what they’re allowed to."</a:t>
            </a:r>
            <a:endParaRPr lang="en-US" dirty="0"/>
          </a:p>
          <a:p>
            <a:pPr>
              <a:buNone/>
            </a:pPr>
            <a:r>
              <a:rPr lang="en-US" b="1" dirty="0"/>
              <a:t>🧰 Developer-Friendly</a:t>
            </a:r>
          </a:p>
          <a:p>
            <a:pPr>
              <a:buNone/>
            </a:pPr>
            <a:r>
              <a:rPr lang="en-US" i="1" dirty="0"/>
              <a:t>"And for developers or data engineers, agents can be </a:t>
            </a:r>
            <a:r>
              <a:rPr lang="en-US" b="1" i="1" dirty="0"/>
              <a:t>deployed and maintained programmatically</a:t>
            </a:r>
            <a:r>
              <a:rPr lang="en-US" i="1" dirty="0"/>
              <a:t> using the SDK—making them easy to integrate into CI/CD pipelines or data workflows."</a:t>
            </a:r>
            <a:endParaRPr lang="en-US" dirty="0"/>
          </a:p>
          <a:p>
            <a:pPr>
              <a:buNone/>
            </a:pPr>
            <a:r>
              <a:rPr lang="en-US" b="1" dirty="0"/>
              <a:t>💼 Broad Availability</a:t>
            </a:r>
          </a:p>
          <a:p>
            <a:pPr>
              <a:buNone/>
            </a:pPr>
            <a:r>
              <a:rPr lang="en-US" i="1" dirty="0"/>
              <a:t>"These capabilities are now supported in all </a:t>
            </a:r>
            <a:r>
              <a:rPr lang="en-US" b="1" i="1" dirty="0"/>
              <a:t>paid Fabric SKUs</a:t>
            </a:r>
            <a:r>
              <a:rPr lang="en-US" i="1" dirty="0"/>
              <a:t> from </a:t>
            </a:r>
            <a:r>
              <a:rPr lang="en-US" b="1" i="1" dirty="0"/>
              <a:t>F2 and up</a:t>
            </a:r>
            <a:r>
              <a:rPr lang="en-US" i="1" dirty="0"/>
              <a:t>, so your team can start exploring this today without waiting for a future release."</a:t>
            </a:r>
            <a:endParaRPr lang="en-US" dirty="0"/>
          </a:p>
          <a:p>
            <a:pPr>
              <a:buNone/>
            </a:pPr>
            <a:r>
              <a:rPr lang="en-US" b="1" dirty="0"/>
              <a:t>✅ [Wrap Up]</a:t>
            </a:r>
          </a:p>
          <a:p>
            <a:pPr>
              <a:buNone/>
            </a:pPr>
            <a:r>
              <a:rPr lang="en-US" i="1" dirty="0"/>
              <a:t>"To sum it up: </a:t>
            </a:r>
            <a:r>
              <a:rPr lang="en-US" b="1" i="1" dirty="0"/>
              <a:t>Fabric Data Agents let business users ask questions, not just run reports</a:t>
            </a:r>
            <a:r>
              <a:rPr lang="en-US" i="1" dirty="0"/>
              <a:t>—all while IT retains control over data, security, and scale. It’s a game-changer for democratizing analytics and delivering self-service intelligence with enterprise-grade structure."</a:t>
            </a:r>
            <a:endParaRPr lang="en-US" dirty="0"/>
          </a:p>
          <a:p>
            <a:pPr>
              <a:buNone/>
            </a:pP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A274260-BACD-1F3A-BC5D-91F41477DC5C}"/>
              </a:ext>
            </a:extLst>
          </p:cNvPr>
          <p:cNvSpPr>
            <a:spLocks noGrp="1"/>
          </p:cNvSpPr>
          <p:nvPr>
            <p:ph type="sldNum" sz="quarter" idx="5"/>
          </p:nvPr>
        </p:nvSpPr>
        <p:spPr/>
        <p:txBody>
          <a:bodyPr/>
          <a:lstStyle/>
          <a:p>
            <a:fld id="{12E2553C-6639-40E2-98B0-00DCA45218D8}" type="slidenum">
              <a:rPr lang="en-US" smtClean="0"/>
              <a:t>13</a:t>
            </a:fld>
            <a:endParaRPr lang="en-US"/>
          </a:p>
        </p:txBody>
      </p:sp>
    </p:spTree>
    <p:extLst>
      <p:ext uri="{BB962C8B-B14F-4D97-AF65-F5344CB8AC3E}">
        <p14:creationId xmlns:p14="http://schemas.microsoft.com/office/powerpoint/2010/main" val="1380981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66D4-E102-5A47-B12A-31B360D4C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CC9E4-9446-A117-427E-54733AE2A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D32744-CBD8-695F-8EFB-6558F92E1045}"/>
              </a:ext>
            </a:extLst>
          </p:cNvPr>
          <p:cNvSpPr>
            <a:spLocks noGrp="1"/>
          </p:cNvSpPr>
          <p:nvPr>
            <p:ph type="body" idx="1"/>
          </p:nvPr>
        </p:nvSpPr>
        <p:spPr/>
        <p:txBody>
          <a:bodyPr/>
          <a:lstStyle/>
          <a:p>
            <a:pPr>
              <a:buNone/>
            </a:pPr>
            <a:r>
              <a:rPr lang="en-US" b="1" dirty="0"/>
              <a:t>🎤 Script – Fabric Data Agents (Semantic Model)</a:t>
            </a:r>
          </a:p>
          <a:p>
            <a:pPr>
              <a:buNone/>
            </a:pPr>
            <a:r>
              <a:rPr lang="en-US" b="1" dirty="0"/>
              <a:t>[Begin Script]</a:t>
            </a:r>
            <a:endParaRPr lang="en-US" dirty="0"/>
          </a:p>
          <a:p>
            <a:pPr>
              <a:buNone/>
            </a:pPr>
            <a:r>
              <a:rPr lang="en-US" i="1" dirty="0"/>
              <a:t>"Let’s take a closer look at how </a:t>
            </a:r>
            <a:r>
              <a:rPr lang="en-US" b="1" i="1" dirty="0"/>
              <a:t>Fabric Data Agents</a:t>
            </a:r>
            <a:r>
              <a:rPr lang="en-US" i="1" dirty="0"/>
              <a:t> work specifically when connected to a </a:t>
            </a:r>
            <a:r>
              <a:rPr lang="en-US" b="1" i="1" dirty="0"/>
              <a:t>Semantic Model</a:t>
            </a:r>
            <a:r>
              <a:rPr lang="en-US" i="1" dirty="0"/>
              <a:t> in Microsoft Fabric. This is one of the most powerful and business-friendly use cases for conversational data access."</a:t>
            </a:r>
            <a:endParaRPr lang="en-US" dirty="0"/>
          </a:p>
          <a:p>
            <a:pPr>
              <a:buNone/>
            </a:pPr>
            <a:r>
              <a:rPr lang="en-US" b="1" dirty="0"/>
              <a:t>🧠 Instructions Matter Most</a:t>
            </a:r>
          </a:p>
          <a:p>
            <a:pPr>
              <a:buNone/>
            </a:pPr>
            <a:r>
              <a:rPr lang="en-US" i="1" dirty="0"/>
              <a:t>"The most important step when setting up a Data Agent for a Semantic Model is writing detailed </a:t>
            </a:r>
            <a:r>
              <a:rPr lang="en-US" b="1" i="1" dirty="0"/>
              <a:t>instructions</a:t>
            </a:r>
            <a:r>
              <a:rPr lang="en-US" i="1" dirty="0"/>
              <a:t>. You can provide up to </a:t>
            </a:r>
            <a:r>
              <a:rPr lang="en-US" b="1" i="1" dirty="0"/>
              <a:t>15,000 characters</a:t>
            </a:r>
            <a:r>
              <a:rPr lang="en-US" i="1" dirty="0"/>
              <a:t> of guidance. These instructions tell the agent what the data represents, how to interpret common business terms, and how to handle certain types of questions."</a:t>
            </a:r>
            <a:endParaRPr lang="en-US" dirty="0"/>
          </a:p>
          <a:p>
            <a:pPr>
              <a:buNone/>
            </a:pPr>
            <a:r>
              <a:rPr lang="en-US" i="1" dirty="0"/>
              <a:t>"Think of this as training the agent—like a data guidebook. The more context you give it, the better it performs."</a:t>
            </a:r>
            <a:endParaRPr lang="en-US" dirty="0"/>
          </a:p>
          <a:p>
            <a:pPr>
              <a:buNone/>
            </a:pPr>
            <a:r>
              <a:rPr lang="en-US" b="1" dirty="0"/>
              <a:t>💬 From Natural Language to DAX (NL2DAX)</a:t>
            </a:r>
          </a:p>
          <a:p>
            <a:pPr>
              <a:buNone/>
            </a:pPr>
            <a:r>
              <a:rPr lang="en-US" dirty="0"/>
              <a:t>_"When a user types a question—like _'What are the top-performing product categories year-to-date?'—</a:t>
            </a:r>
            <a:r>
              <a:rPr lang="en-US" i="1" dirty="0"/>
              <a:t>the Data Agent uses a feature called </a:t>
            </a:r>
            <a:r>
              <a:rPr lang="en-US" b="1" i="1" dirty="0"/>
              <a:t>Natural Language to DAX</a:t>
            </a:r>
            <a:r>
              <a:rPr lang="en-US" i="1" dirty="0"/>
              <a:t>, or NL2DAX. This translates the user’s question into an actual DAX query that can be run against your Semantic Model."</a:t>
            </a:r>
            <a:endParaRPr lang="en-US" dirty="0"/>
          </a:p>
          <a:p>
            <a:pPr>
              <a:buNone/>
            </a:pPr>
            <a:r>
              <a:rPr lang="en-US" i="1" dirty="0"/>
              <a:t>"The better the metadata and instructions, the more accurate the resulting DAX will be."</a:t>
            </a:r>
            <a:endParaRPr lang="en-US" dirty="0"/>
          </a:p>
          <a:p>
            <a:pPr>
              <a:buNone/>
            </a:pPr>
            <a:r>
              <a:rPr lang="en-US" b="1" dirty="0"/>
              <a:t>🗂️ Enhancing Accuracy with Business-Friendly Metadata</a:t>
            </a:r>
          </a:p>
          <a:p>
            <a:pPr>
              <a:buNone/>
            </a:pPr>
            <a:r>
              <a:rPr lang="en-US" i="1" dirty="0"/>
              <a:t>"One way to improve the agent’s performance is by using </a:t>
            </a:r>
            <a:r>
              <a:rPr lang="en-US" b="1" i="1" dirty="0"/>
              <a:t>business-friendly names</a:t>
            </a:r>
            <a:r>
              <a:rPr lang="en-US" i="1" dirty="0"/>
              <a:t> for your tables and columns. Instead of _Sales_Fact_2023_Rev, name it simply Sales Revenue. Add </a:t>
            </a:r>
            <a:r>
              <a:rPr lang="en-US" b="1" i="1" dirty="0"/>
              <a:t>descriptions</a:t>
            </a:r>
            <a:r>
              <a:rPr lang="en-US" i="1" dirty="0"/>
              <a:t> and </a:t>
            </a:r>
            <a:r>
              <a:rPr lang="en-US" b="1" i="1" dirty="0"/>
              <a:t>synonyms</a:t>
            </a:r>
            <a:r>
              <a:rPr lang="en-US" i="1" dirty="0"/>
              <a:t> for key columns like Region, Product Category, or Net Margin."</a:t>
            </a:r>
            <a:endParaRPr lang="en-US" dirty="0"/>
          </a:p>
          <a:p>
            <a:pPr>
              <a:buNone/>
            </a:pPr>
            <a:r>
              <a:rPr lang="en-US" i="1" dirty="0"/>
              <a:t>"These small changes make a big difference in how well the agent understands and generates the correct DAX queries."</a:t>
            </a:r>
            <a:endParaRPr lang="en-US" dirty="0"/>
          </a:p>
          <a:p>
            <a:pPr>
              <a:buNone/>
            </a:pPr>
            <a:r>
              <a:rPr lang="en-US" b="1" dirty="0"/>
              <a:t>🔐 Access Requires Semantic Model Sharing</a:t>
            </a:r>
          </a:p>
          <a:p>
            <a:pPr>
              <a:buNone/>
            </a:pPr>
            <a:r>
              <a:rPr lang="en-US" i="1" dirty="0"/>
              <a:t>"Keep in mind: </a:t>
            </a:r>
            <a:r>
              <a:rPr lang="en-US" b="1" i="1" dirty="0"/>
              <a:t>granting someone access to a Data Agent does not automatically give them access to the data</a:t>
            </a:r>
            <a:r>
              <a:rPr lang="en-US" i="1" dirty="0"/>
              <a:t>. If a user wants to use a Data Agent tied to a Semantic Model, they must also be granted the appropriate access to that model itself."</a:t>
            </a:r>
            <a:endParaRPr lang="en-US" dirty="0"/>
          </a:p>
          <a:p>
            <a:pPr>
              <a:buNone/>
            </a:pPr>
            <a:r>
              <a:rPr lang="en-US" i="1" dirty="0"/>
              <a:t>"This ensures security and governance are respected at all levels."</a:t>
            </a:r>
            <a:endParaRPr lang="en-US" dirty="0"/>
          </a:p>
          <a:p>
            <a:pPr>
              <a:buNone/>
            </a:pPr>
            <a:r>
              <a:rPr lang="en-US" b="1" dirty="0"/>
              <a:t>✅ [Wrap Up]</a:t>
            </a:r>
          </a:p>
          <a:p>
            <a:pPr>
              <a:buNone/>
            </a:pPr>
            <a:r>
              <a:rPr lang="en-US" i="1" dirty="0"/>
              <a:t>"So to summarize: when working with Semantic Models, </a:t>
            </a:r>
            <a:r>
              <a:rPr lang="en-US" b="1" i="1" dirty="0"/>
              <a:t>detailed instructions</a:t>
            </a:r>
            <a:r>
              <a:rPr lang="en-US" i="1" dirty="0"/>
              <a:t>, </a:t>
            </a:r>
            <a:r>
              <a:rPr lang="en-US" b="1" i="1" dirty="0"/>
              <a:t>well-labeled metadata</a:t>
            </a:r>
            <a:r>
              <a:rPr lang="en-US" i="1" dirty="0"/>
              <a:t>, and </a:t>
            </a:r>
            <a:r>
              <a:rPr lang="en-US" b="1" i="1" dirty="0"/>
              <a:t>proper access controls</a:t>
            </a:r>
            <a:r>
              <a:rPr lang="en-US" i="1" dirty="0"/>
              <a:t> are the keys to making Fabric Data Agents both accurate and secure. This creates a seamless experience where business users can ask questions in plain English—and get trusted insights powered by DAX behind the scenes."</a:t>
            </a:r>
            <a:endParaRPr lang="en-US" dirty="0"/>
          </a:p>
          <a:p>
            <a:pPr>
              <a:buNone/>
            </a:pPr>
            <a:r>
              <a:rPr lang="en-US" i="1" dirty="0"/>
              <a:t>"It’s a perfect example of how AI, data modeling, and self-service analytics come together in Microsoft Fabric."</a:t>
            </a:r>
            <a:endParaRPr lang="en-US" dirty="0"/>
          </a:p>
          <a:p>
            <a:endParaRPr lang="en-US" dirty="0"/>
          </a:p>
        </p:txBody>
      </p:sp>
      <p:sp>
        <p:nvSpPr>
          <p:cNvPr id="4" name="Slide Number Placeholder 3">
            <a:extLst>
              <a:ext uri="{FF2B5EF4-FFF2-40B4-BE49-F238E27FC236}">
                <a16:creationId xmlns:a16="http://schemas.microsoft.com/office/drawing/2014/main" id="{EC5C07A7-17B0-3D01-D37B-643153507283}"/>
              </a:ext>
            </a:extLst>
          </p:cNvPr>
          <p:cNvSpPr>
            <a:spLocks noGrp="1"/>
          </p:cNvSpPr>
          <p:nvPr>
            <p:ph type="sldNum" sz="quarter" idx="5"/>
          </p:nvPr>
        </p:nvSpPr>
        <p:spPr/>
        <p:txBody>
          <a:bodyPr/>
          <a:lstStyle/>
          <a:p>
            <a:fld id="{12E2553C-6639-40E2-98B0-00DCA45218D8}" type="slidenum">
              <a:rPr lang="en-US" smtClean="0"/>
              <a:t>14</a:t>
            </a:fld>
            <a:endParaRPr lang="en-US"/>
          </a:p>
        </p:txBody>
      </p:sp>
    </p:spTree>
    <p:extLst>
      <p:ext uri="{BB962C8B-B14F-4D97-AF65-F5344CB8AC3E}">
        <p14:creationId xmlns:p14="http://schemas.microsoft.com/office/powerpoint/2010/main" val="1537916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EC5A3-8094-4131-4580-85A2D1169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796B03-5DEB-5915-0807-84C6FAB47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4663D-A5D5-DBC2-2C9E-6A18C0200B79}"/>
              </a:ext>
            </a:extLst>
          </p:cNvPr>
          <p:cNvSpPr>
            <a:spLocks noGrp="1"/>
          </p:cNvSpPr>
          <p:nvPr>
            <p:ph type="body" idx="1"/>
          </p:nvPr>
        </p:nvSpPr>
        <p:spPr/>
        <p:txBody>
          <a:bodyPr/>
          <a:lstStyle/>
          <a:p>
            <a:pPr>
              <a:buNone/>
            </a:pPr>
            <a:r>
              <a:rPr lang="en-US" b="1" dirty="0"/>
              <a:t>🎤 Script – Fabric Data Agents with Semantic Models</a:t>
            </a:r>
          </a:p>
          <a:p>
            <a:pPr>
              <a:buNone/>
            </a:pPr>
            <a:r>
              <a:rPr lang="en-US" b="1" dirty="0"/>
              <a:t>[Begin Script]</a:t>
            </a:r>
            <a:endParaRPr lang="en-US" dirty="0"/>
          </a:p>
          <a:p>
            <a:pPr>
              <a:buNone/>
            </a:pPr>
            <a:r>
              <a:rPr lang="en-US" i="1" dirty="0"/>
              <a:t>"Let’s look at how </a:t>
            </a:r>
            <a:r>
              <a:rPr lang="en-US" b="1" i="1" dirty="0"/>
              <a:t>Fabric Data Agents</a:t>
            </a:r>
            <a:r>
              <a:rPr lang="en-US" i="1" dirty="0"/>
              <a:t> interact with </a:t>
            </a:r>
            <a:r>
              <a:rPr lang="en-US" b="1" i="1" dirty="0"/>
              <a:t>Semantic Models</a:t>
            </a:r>
            <a:r>
              <a:rPr lang="en-US" i="1" dirty="0"/>
              <a:t>—and how together, they unlock a powerful, conversational layer for your enterprise data."</a:t>
            </a:r>
            <a:endParaRPr lang="en-US" dirty="0"/>
          </a:p>
          <a:p>
            <a:pPr>
              <a:buNone/>
            </a:pPr>
            <a:r>
              <a:rPr lang="en-US" b="1" dirty="0"/>
              <a:t>🧠 Semantic Model Foundation</a:t>
            </a:r>
          </a:p>
          <a:p>
            <a:pPr>
              <a:buNone/>
            </a:pPr>
            <a:r>
              <a:rPr lang="en-US" i="1" dirty="0"/>
              <a:t>"It all starts with a well-designed </a:t>
            </a:r>
            <a:r>
              <a:rPr lang="en-US" b="1" i="1" dirty="0"/>
              <a:t>Semantic Model</a:t>
            </a:r>
            <a:r>
              <a:rPr lang="en-US" i="1" dirty="0"/>
              <a:t>. At the core of that is a clean, efficient </a:t>
            </a:r>
            <a:r>
              <a:rPr lang="en-US" b="1" i="1" dirty="0"/>
              <a:t>Star Schema</a:t>
            </a:r>
            <a:r>
              <a:rPr lang="en-US" i="1" dirty="0"/>
              <a:t>—with central fact tables surrounded by descriptive dimension tables. This structure supports fast query performance and intuitive exploration."</a:t>
            </a:r>
            <a:endParaRPr lang="en-US" dirty="0"/>
          </a:p>
          <a:p>
            <a:pPr>
              <a:buNone/>
            </a:pPr>
            <a:r>
              <a:rPr lang="en-US" i="1" dirty="0"/>
              <a:t>"But structure alone isn’t enough. To make these models usable by Data Agents, we also need to focus on how understandable they are to business users."</a:t>
            </a:r>
            <a:endParaRPr lang="en-US" dirty="0"/>
          </a:p>
          <a:p>
            <a:pPr>
              <a:buNone/>
            </a:pPr>
            <a:r>
              <a:rPr lang="en-US" b="1" dirty="0"/>
              <a:t>📚 Make It Business-Friendly</a:t>
            </a:r>
          </a:p>
          <a:p>
            <a:pPr>
              <a:buNone/>
            </a:pPr>
            <a:r>
              <a:rPr lang="en-US" i="1" dirty="0"/>
              <a:t>"That means giving your tables, columns, and measures </a:t>
            </a:r>
            <a:r>
              <a:rPr lang="en-US" b="1" i="1" dirty="0"/>
              <a:t>business-friendly names</a:t>
            </a:r>
            <a:r>
              <a:rPr lang="en-US" i="1" dirty="0"/>
              <a:t>—not cryptic codes. Rename </a:t>
            </a:r>
            <a:r>
              <a:rPr lang="en-US" i="1" dirty="0" err="1"/>
              <a:t>cust_id</a:t>
            </a:r>
            <a:r>
              <a:rPr lang="en-US" i="1" dirty="0"/>
              <a:t> to Customer ID, </a:t>
            </a:r>
            <a:r>
              <a:rPr lang="en-US" i="1" dirty="0" err="1"/>
              <a:t>rev_total</a:t>
            </a:r>
            <a:r>
              <a:rPr lang="en-US" i="1" dirty="0"/>
              <a:t> to Total Revenue, and so on."</a:t>
            </a:r>
            <a:endParaRPr lang="en-US" dirty="0"/>
          </a:p>
          <a:p>
            <a:pPr>
              <a:buNone/>
            </a:pPr>
            <a:r>
              <a:rPr lang="en-US" i="1" dirty="0"/>
              <a:t>"Next, define </a:t>
            </a:r>
            <a:r>
              <a:rPr lang="en-US" b="1" i="1" dirty="0"/>
              <a:t>descriptions</a:t>
            </a:r>
            <a:r>
              <a:rPr lang="en-US" i="1" dirty="0"/>
              <a:t> for your fields—these help both users and the agent understand what each item means."</a:t>
            </a:r>
            <a:endParaRPr lang="en-US" dirty="0"/>
          </a:p>
          <a:p>
            <a:pPr>
              <a:buNone/>
            </a:pPr>
            <a:r>
              <a:rPr lang="en-US" i="1" dirty="0"/>
              <a:t>"And don’t forget </a:t>
            </a:r>
            <a:r>
              <a:rPr lang="en-US" b="1" i="1" dirty="0"/>
              <a:t>synonyms</a:t>
            </a:r>
            <a:r>
              <a:rPr lang="en-US" i="1" dirty="0"/>
              <a:t>—like 'income' for revenue, or 'division' for business unit. These improve the agent’s ability to interpret natural language questions."</a:t>
            </a:r>
            <a:endParaRPr lang="en-US" dirty="0"/>
          </a:p>
          <a:p>
            <a:pPr>
              <a:buNone/>
            </a:pPr>
            <a:r>
              <a:rPr lang="en-US" b="1" dirty="0"/>
              <a:t>🤖 Data Agents Layer</a:t>
            </a:r>
          </a:p>
          <a:p>
            <a:pPr>
              <a:buNone/>
            </a:pPr>
            <a:r>
              <a:rPr lang="en-US" i="1" dirty="0"/>
              <a:t>"With that foundation in place, we introduce </a:t>
            </a:r>
            <a:r>
              <a:rPr lang="en-US" b="1" i="1" dirty="0"/>
              <a:t>Data Agents</a:t>
            </a:r>
            <a:r>
              <a:rPr lang="en-US" i="1" dirty="0"/>
              <a:t>. These are your AI-powered front end for interacting with the Semantic Model using natural language."</a:t>
            </a:r>
            <a:endParaRPr lang="en-US" dirty="0"/>
          </a:p>
          <a:p>
            <a:pPr>
              <a:buNone/>
            </a:pPr>
            <a:r>
              <a:rPr lang="en-US" i="1" dirty="0"/>
              <a:t>"To guide them effectively, you should provide </a:t>
            </a:r>
            <a:r>
              <a:rPr lang="en-US" b="1" i="1" dirty="0"/>
              <a:t>rich instructions</a:t>
            </a:r>
            <a:r>
              <a:rPr lang="en-US" i="1" dirty="0"/>
              <a:t>—up to 15,000 characters. This acts as a knowledge base for the agent, explaining things like preferred logic, naming conventions, and how to interpret certain types of questions."</a:t>
            </a:r>
            <a:endParaRPr lang="en-US" dirty="0"/>
          </a:p>
          <a:p>
            <a:pPr>
              <a:buNone/>
            </a:pPr>
            <a:r>
              <a:rPr lang="en-US" b="1" dirty="0"/>
              <a:t>🔄 Keep It Dynamic</a:t>
            </a:r>
          </a:p>
          <a:p>
            <a:pPr>
              <a:buNone/>
            </a:pPr>
            <a:r>
              <a:rPr lang="en-US" i="1" dirty="0"/>
              <a:t>"Using </a:t>
            </a:r>
            <a:r>
              <a:rPr lang="en-US" b="1" i="1" dirty="0"/>
              <a:t>Semantic Link Lab</a:t>
            </a:r>
            <a:r>
              <a:rPr lang="en-US" i="1" dirty="0"/>
              <a:t> and the </a:t>
            </a:r>
            <a:r>
              <a:rPr lang="en-US" b="1" i="1" dirty="0"/>
              <a:t>Data Agent SDK</a:t>
            </a:r>
            <a:r>
              <a:rPr lang="en-US" i="1" dirty="0"/>
              <a:t>, you can </a:t>
            </a:r>
            <a:r>
              <a:rPr lang="en-US" b="1" i="1" dirty="0"/>
              <a:t>extract metadata</a:t>
            </a:r>
            <a:r>
              <a:rPr lang="en-US" i="1" dirty="0"/>
              <a:t> directly from your Semantic Model and dynamically update the agent instructions as your model evolves."</a:t>
            </a:r>
            <a:endParaRPr lang="en-US" dirty="0"/>
          </a:p>
          <a:p>
            <a:pPr>
              <a:buNone/>
            </a:pPr>
            <a:r>
              <a:rPr lang="en-US" i="1" dirty="0"/>
              <a:t>"This ensures that the agent is always aligned with the latest business definitions, KPIs, and field mappings."</a:t>
            </a:r>
            <a:endParaRPr lang="en-US" dirty="0"/>
          </a:p>
          <a:p>
            <a:pPr>
              <a:buNone/>
            </a:pPr>
            <a:r>
              <a:rPr lang="en-US" i="1" dirty="0"/>
              <a:t>"And like any AI system, it's important to </a:t>
            </a:r>
            <a:r>
              <a:rPr lang="en-US" b="1" i="1" dirty="0"/>
              <a:t>evaluate your Data Agents regularly</a:t>
            </a:r>
            <a:r>
              <a:rPr lang="en-US" i="1" dirty="0"/>
              <a:t>—check for gaps in understanding, logic mismatches, or misinterpretations, and refine the instructions accordingly."</a:t>
            </a:r>
            <a:endParaRPr lang="en-US" dirty="0"/>
          </a:p>
          <a:p>
            <a:pPr>
              <a:buNone/>
            </a:pPr>
            <a:r>
              <a:rPr lang="en-US" b="1" dirty="0"/>
              <a:t>🔗 Integrations Across the Microsoft Ecosystem</a:t>
            </a:r>
          </a:p>
          <a:p>
            <a:pPr>
              <a:buNone/>
            </a:pPr>
            <a:r>
              <a:rPr lang="en-US" i="1" dirty="0"/>
              <a:t>"One of the biggest advantages of Fabric Data Agents is where they can be used. They’re not just limited to Power BI."</a:t>
            </a:r>
            <a:endParaRPr lang="en-US" dirty="0"/>
          </a:p>
          <a:p>
            <a:pPr>
              <a:buNone/>
            </a:pPr>
            <a:r>
              <a:rPr lang="en-US" b="1" dirty="0"/>
              <a:t>• Inside Fabric</a:t>
            </a:r>
            <a:r>
              <a:rPr lang="en-US" dirty="0"/>
              <a:t> – </a:t>
            </a:r>
            <a:r>
              <a:rPr lang="en-US" i="1" dirty="0"/>
              <a:t>You can query your Semantic Models directly from the Fabric experience.</a:t>
            </a:r>
            <a:br>
              <a:rPr lang="en-US" dirty="0"/>
            </a:br>
            <a:r>
              <a:rPr lang="en-US" b="1" dirty="0"/>
              <a:t>• In Power BI Copilot</a:t>
            </a:r>
            <a:r>
              <a:rPr lang="en-US" dirty="0"/>
              <a:t> – </a:t>
            </a:r>
            <a:r>
              <a:rPr lang="en-US" i="1" dirty="0"/>
              <a:t>Use natural language to generate visuals, summaries, and insights within your reports.</a:t>
            </a:r>
            <a:br>
              <a:rPr lang="en-US" dirty="0"/>
            </a:br>
            <a:r>
              <a:rPr lang="en-US" b="1" dirty="0"/>
              <a:t>• Azure AI Foundry</a:t>
            </a:r>
            <a:r>
              <a:rPr lang="en-US" dirty="0"/>
              <a:t> – </a:t>
            </a:r>
            <a:r>
              <a:rPr lang="en-US" i="1" dirty="0"/>
              <a:t>Bring AI-driven data exploration into custom workflows and ML models.</a:t>
            </a:r>
            <a:br>
              <a:rPr lang="en-US" dirty="0"/>
            </a:br>
            <a:r>
              <a:rPr lang="en-US" b="1" dirty="0"/>
              <a:t>• Microsoft Teams</a:t>
            </a:r>
            <a:r>
              <a:rPr lang="en-US" dirty="0"/>
              <a:t> – </a:t>
            </a:r>
            <a:r>
              <a:rPr lang="en-US" i="1" dirty="0"/>
              <a:t>Enable business users to ask data questions directly from the place they collaborate.</a:t>
            </a:r>
            <a:br>
              <a:rPr lang="en-US" dirty="0"/>
            </a:br>
            <a:r>
              <a:rPr lang="en-US" b="1" dirty="0"/>
              <a:t>• Copilot Studio (Coming Soon)</a:t>
            </a:r>
            <a:r>
              <a:rPr lang="en-US" dirty="0"/>
              <a:t> – </a:t>
            </a:r>
            <a:r>
              <a:rPr lang="en-US" i="1" dirty="0"/>
              <a:t>Build enterprise-grade chat experiences that tap into your Semantic Models through Data Agents.</a:t>
            </a:r>
            <a:endParaRPr lang="en-US" dirty="0"/>
          </a:p>
          <a:p>
            <a:pPr>
              <a:buNone/>
            </a:pPr>
            <a:r>
              <a:rPr lang="en-US" b="1" dirty="0"/>
              <a:t>✅ [Wrap Up]</a:t>
            </a:r>
          </a:p>
          <a:p>
            <a:pPr>
              <a:buNone/>
            </a:pPr>
            <a:r>
              <a:rPr lang="en-US" i="1" dirty="0"/>
              <a:t>"In summary: combining </a:t>
            </a:r>
            <a:r>
              <a:rPr lang="en-US" b="1" i="1" dirty="0"/>
              <a:t>well-designed Semantic Models</a:t>
            </a:r>
            <a:r>
              <a:rPr lang="en-US" i="1" dirty="0"/>
              <a:t> with </a:t>
            </a:r>
            <a:r>
              <a:rPr lang="en-US" b="1" i="1" dirty="0"/>
              <a:t>intelligent Data Agents</a:t>
            </a:r>
            <a:r>
              <a:rPr lang="en-US" i="1" dirty="0"/>
              <a:t> transforms how users interact with data. It enables truly self-service, conversational analytics—while keeping your data governance, structure, and logic intact."</a:t>
            </a:r>
            <a:endParaRPr lang="en-US" dirty="0"/>
          </a:p>
          <a:p>
            <a:pPr>
              <a:buNone/>
            </a:pPr>
            <a:r>
              <a:rPr lang="en-US" i="1" dirty="0"/>
              <a:t>"This is where enterprise BI meets generative AI—scalable, explainable, and secure."</a:t>
            </a:r>
            <a:endParaRPr lang="en-US" dirty="0"/>
          </a:p>
          <a:p>
            <a:endParaRPr lang="en-US" dirty="0"/>
          </a:p>
        </p:txBody>
      </p:sp>
      <p:sp>
        <p:nvSpPr>
          <p:cNvPr id="4" name="Slide Number Placeholder 3">
            <a:extLst>
              <a:ext uri="{FF2B5EF4-FFF2-40B4-BE49-F238E27FC236}">
                <a16:creationId xmlns:a16="http://schemas.microsoft.com/office/drawing/2014/main" id="{5923A0CB-4766-D1D4-B59A-C3ADA0C10BDA}"/>
              </a:ext>
            </a:extLst>
          </p:cNvPr>
          <p:cNvSpPr>
            <a:spLocks noGrp="1"/>
          </p:cNvSpPr>
          <p:nvPr>
            <p:ph type="sldNum" sz="quarter" idx="5"/>
          </p:nvPr>
        </p:nvSpPr>
        <p:spPr/>
        <p:txBody>
          <a:bodyPr/>
          <a:lstStyle/>
          <a:p>
            <a:fld id="{12E2553C-6639-40E2-98B0-00DCA45218D8}" type="slidenum">
              <a:rPr lang="en-US" smtClean="0"/>
              <a:t>15</a:t>
            </a:fld>
            <a:endParaRPr lang="en-US"/>
          </a:p>
        </p:txBody>
      </p:sp>
    </p:spTree>
    <p:extLst>
      <p:ext uri="{BB962C8B-B14F-4D97-AF65-F5344CB8AC3E}">
        <p14:creationId xmlns:p14="http://schemas.microsoft.com/office/powerpoint/2010/main" val="168437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AF593-7FBC-7756-C5DC-CA173D0D5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A2B39-CE65-E0DA-A145-46A49FD50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CDC57-8A7E-412C-D38A-BCFCB3F2D087}"/>
              </a:ext>
            </a:extLst>
          </p:cNvPr>
          <p:cNvSpPr>
            <a:spLocks noGrp="1"/>
          </p:cNvSpPr>
          <p:nvPr>
            <p:ph type="body" idx="1"/>
          </p:nvPr>
        </p:nvSpPr>
        <p:spPr/>
        <p:txBody>
          <a:bodyPr/>
          <a:lstStyle/>
          <a:p>
            <a:pPr>
              <a:buNone/>
            </a:pPr>
            <a:r>
              <a:rPr lang="en-US" b="1" dirty="0"/>
              <a:t>🎤 Script – Direct Lake Best Practices (Gold Layer – Lakehouse)</a:t>
            </a:r>
          </a:p>
          <a:p>
            <a:pPr>
              <a:buNone/>
            </a:pPr>
            <a:r>
              <a:rPr lang="en-US" b="1" dirty="0"/>
              <a:t>[Begin Script]</a:t>
            </a:r>
            <a:endParaRPr lang="en-US" dirty="0"/>
          </a:p>
          <a:p>
            <a:pPr>
              <a:buNone/>
            </a:pPr>
            <a:r>
              <a:rPr lang="en-US" i="1" dirty="0"/>
              <a:t>"Let’s now look at some best practices for designing and maintaining the </a:t>
            </a:r>
            <a:r>
              <a:rPr lang="en-US" b="1" i="1" dirty="0"/>
              <a:t>Gold Layer</a:t>
            </a:r>
            <a:r>
              <a:rPr lang="en-US" i="1" dirty="0"/>
              <a:t> in a </a:t>
            </a:r>
            <a:r>
              <a:rPr lang="en-US" b="1" i="1" dirty="0"/>
              <a:t>Lakehouse</a:t>
            </a:r>
            <a:r>
              <a:rPr lang="en-US" i="1" dirty="0"/>
              <a:t> using </a:t>
            </a:r>
            <a:r>
              <a:rPr lang="en-US" b="1" i="1" dirty="0"/>
              <a:t>Direct Lake</a:t>
            </a:r>
            <a:r>
              <a:rPr lang="en-US" i="1" dirty="0"/>
              <a:t>. These are key to ensuring performance, scalability, and efficiency—especially when working with very large datasets."</a:t>
            </a:r>
            <a:endParaRPr lang="en-US" dirty="0"/>
          </a:p>
          <a:p>
            <a:pPr>
              <a:buNone/>
            </a:pPr>
            <a:r>
              <a:rPr lang="en-US" b="1" dirty="0"/>
              <a:t>⭐ Design with a Star Schema</a:t>
            </a:r>
          </a:p>
          <a:p>
            <a:pPr>
              <a:buNone/>
            </a:pPr>
            <a:r>
              <a:rPr lang="en-US" i="1" dirty="0"/>
              <a:t>"First, it’s critical to structure your Gold Layer using a </a:t>
            </a:r>
            <a:r>
              <a:rPr lang="en-US" b="1" i="1" dirty="0"/>
              <a:t>Star Schema</a:t>
            </a:r>
            <a:r>
              <a:rPr lang="en-US" i="1" dirty="0"/>
              <a:t>. That means having central fact tables—like sales, transactions, or usage—connected to smaller, descriptive dimension tables—like customer, product, and region. This setup is not just good modeling—it’s what the </a:t>
            </a:r>
            <a:r>
              <a:rPr lang="en-US" i="1" dirty="0" err="1"/>
              <a:t>VertiPaq</a:t>
            </a:r>
            <a:r>
              <a:rPr lang="en-US" i="1" dirty="0"/>
              <a:t> engine and Power BI are optimized for."</a:t>
            </a:r>
            <a:endParaRPr lang="en-US" dirty="0"/>
          </a:p>
          <a:p>
            <a:pPr>
              <a:buNone/>
            </a:pPr>
            <a:r>
              <a:rPr lang="en-US" b="1" dirty="0"/>
              <a:t>📉 Keep Your Data Lean</a:t>
            </a:r>
          </a:p>
          <a:p>
            <a:pPr>
              <a:buNone/>
            </a:pPr>
            <a:r>
              <a:rPr lang="en-US" i="1" dirty="0"/>
              <a:t>"Next, focus on </a:t>
            </a:r>
            <a:r>
              <a:rPr lang="en-US" b="1" i="1" dirty="0"/>
              <a:t>keeping columns and rows lean</a:t>
            </a:r>
            <a:r>
              <a:rPr lang="en-US" i="1" dirty="0"/>
              <a:t>. Don’t bring in columns you don’t need. Assign appropriate </a:t>
            </a:r>
            <a:r>
              <a:rPr lang="en-US" b="1" i="1" dirty="0"/>
              <a:t>data types</a:t>
            </a:r>
            <a:r>
              <a:rPr lang="en-US" i="1" dirty="0"/>
              <a:t>—for example, use integers instead of strings where possible. Lean data leads to faster load times, smaller memory usage, and better performance in both Direct Lake and Power BI."</a:t>
            </a:r>
            <a:endParaRPr lang="en-US" dirty="0"/>
          </a:p>
          <a:p>
            <a:pPr>
              <a:buNone/>
            </a:pPr>
            <a:r>
              <a:rPr lang="en-US" b="1" dirty="0"/>
              <a:t>⚙️ Apply Z-Order and V-Order for Storage Efficiency</a:t>
            </a:r>
          </a:p>
          <a:p>
            <a:pPr>
              <a:buNone/>
            </a:pPr>
            <a:r>
              <a:rPr lang="en-US" i="1" dirty="0"/>
              <a:t>"When it comes to optimizing the actual storage and retrieval of your data, use </a:t>
            </a:r>
            <a:r>
              <a:rPr lang="en-US" b="1" i="1" dirty="0"/>
              <a:t>Z-Order</a:t>
            </a:r>
            <a:r>
              <a:rPr lang="en-US" i="1" dirty="0"/>
              <a:t> and </a:t>
            </a:r>
            <a:r>
              <a:rPr lang="en-US" b="1" i="1" dirty="0"/>
              <a:t>V-Order</a:t>
            </a:r>
            <a:r>
              <a:rPr lang="en-US" i="1" dirty="0"/>
              <a:t> on your </a:t>
            </a:r>
            <a:r>
              <a:rPr lang="en-US" b="1" i="1" dirty="0"/>
              <a:t>fact tables</a:t>
            </a:r>
            <a:r>
              <a:rPr lang="en-US" i="1" dirty="0"/>
              <a:t>. These are sorting techniques that significantly reduce how much data needs to be scanned at query time."</a:t>
            </a:r>
            <a:endParaRPr lang="en-US" dirty="0"/>
          </a:p>
          <a:p>
            <a:pPr>
              <a:buNone/>
            </a:pPr>
            <a:r>
              <a:rPr lang="en-US" i="1" dirty="0"/>
              <a:t>"For example, in one real-world case, the Yellow Taxi dataset with </a:t>
            </a:r>
            <a:r>
              <a:rPr lang="en-US" b="1" i="1" dirty="0"/>
              <a:t>3 billion rows</a:t>
            </a:r>
            <a:r>
              <a:rPr lang="en-US" i="1" dirty="0"/>
              <a:t> started as a 420 GB CSV file. Converting to Parquet dropped that to 168 GB. But once it was written as a </a:t>
            </a:r>
            <a:r>
              <a:rPr lang="en-US" b="1" i="1" dirty="0"/>
              <a:t>Delta table with V-Order</a:t>
            </a:r>
            <a:r>
              <a:rPr lang="en-US" i="1" dirty="0"/>
              <a:t>, it came down to just </a:t>
            </a:r>
            <a:r>
              <a:rPr lang="en-US" b="1" i="1" dirty="0"/>
              <a:t>64 GB</a:t>
            </a:r>
            <a:r>
              <a:rPr lang="en-US" i="1" dirty="0"/>
              <a:t>—with dramatically faster query speeds."</a:t>
            </a:r>
            <a:endParaRPr lang="en-US" dirty="0"/>
          </a:p>
          <a:p>
            <a:pPr>
              <a:buNone/>
            </a:pPr>
            <a:r>
              <a:rPr lang="en-US" b="1" dirty="0"/>
              <a:t>⚠️ Watch Out for External Parquet Files</a:t>
            </a:r>
          </a:p>
          <a:p>
            <a:pPr>
              <a:buNone/>
            </a:pPr>
            <a:r>
              <a:rPr lang="en-US" i="1" dirty="0"/>
              <a:t>"If you're bringing in </a:t>
            </a:r>
            <a:r>
              <a:rPr lang="en-US" b="1" i="1" dirty="0"/>
              <a:t>Parquet files from outside platforms</a:t>
            </a:r>
            <a:r>
              <a:rPr lang="en-US" i="1" dirty="0"/>
              <a:t> like Databricks or Snowflake, keep in mind they often won’t be V-Ordered. That means they may still work—but </a:t>
            </a:r>
            <a:r>
              <a:rPr lang="en-US" b="1" i="1" dirty="0"/>
              <a:t>query performance could be significantly slower</a:t>
            </a:r>
            <a:r>
              <a:rPr lang="en-US" i="1" dirty="0"/>
              <a:t> in Fabric. To get the most out of Direct Lake, you’ll want to rewrite or optimize these files using Fabric-native tools."</a:t>
            </a:r>
            <a:endParaRPr lang="en-US" dirty="0"/>
          </a:p>
          <a:p>
            <a:pPr>
              <a:buNone/>
            </a:pPr>
            <a:r>
              <a:rPr lang="en-US" b="1" dirty="0"/>
              <a:t>🧹 Maintain with Optimize and Vacuum</a:t>
            </a:r>
          </a:p>
          <a:p>
            <a:pPr>
              <a:buNone/>
            </a:pPr>
            <a:r>
              <a:rPr lang="en-US" i="1" dirty="0"/>
              <a:t>"Like any high-performance system, your Gold Layer needs </a:t>
            </a:r>
            <a:r>
              <a:rPr lang="en-US" b="1" i="1" dirty="0"/>
              <a:t>regular maintenance</a:t>
            </a:r>
            <a:r>
              <a:rPr lang="en-US" i="1" dirty="0"/>
              <a:t>. Use Delta Lake commands like </a:t>
            </a:r>
            <a:r>
              <a:rPr lang="en-US" b="1" i="1" dirty="0"/>
              <a:t>OPTIMIZE</a:t>
            </a:r>
            <a:r>
              <a:rPr lang="en-US" i="1" dirty="0"/>
              <a:t> to compact small files, and </a:t>
            </a:r>
            <a:r>
              <a:rPr lang="en-US" b="1" i="1" dirty="0"/>
              <a:t>VACUUM</a:t>
            </a:r>
            <a:r>
              <a:rPr lang="en-US" i="1" dirty="0"/>
              <a:t> to clean up obsolete ones. This keeps your storage efficient and your queries fast."</a:t>
            </a:r>
            <a:endParaRPr lang="en-US" dirty="0"/>
          </a:p>
          <a:p>
            <a:pPr>
              <a:buNone/>
            </a:pPr>
            <a:r>
              <a:rPr lang="en-US" b="1" dirty="0"/>
              <a:t>🪵 Tune Bin Size for Partitioned Tables</a:t>
            </a:r>
          </a:p>
          <a:p>
            <a:pPr>
              <a:buNone/>
            </a:pPr>
            <a:r>
              <a:rPr lang="en-US" i="1" dirty="0"/>
              <a:t>"And finally, if you’re working with </a:t>
            </a:r>
            <a:r>
              <a:rPr lang="en-US" b="1" i="1" dirty="0"/>
              <a:t>partitioned tables</a:t>
            </a:r>
            <a:r>
              <a:rPr lang="en-US" i="1" dirty="0"/>
              <a:t>, set a </a:t>
            </a:r>
            <a:r>
              <a:rPr lang="en-US" b="1" i="1" dirty="0"/>
              <a:t>higher bin size</a:t>
            </a:r>
            <a:r>
              <a:rPr lang="en-US" i="1" dirty="0"/>
              <a:t> during write operations. For example, using values like </a:t>
            </a:r>
            <a:r>
              <a:rPr lang="en-US" b="1" i="1" dirty="0"/>
              <a:t>500 MB to 1 GB</a:t>
            </a:r>
            <a:r>
              <a:rPr lang="en-US" i="1" dirty="0"/>
              <a:t> via </a:t>
            </a:r>
            <a:r>
              <a:rPr lang="en-US" i="1" dirty="0" err="1"/>
              <a:t>spark.conf.set</a:t>
            </a:r>
            <a:r>
              <a:rPr lang="en-US" i="1" dirty="0"/>
              <a:t>("</a:t>
            </a:r>
            <a:r>
              <a:rPr lang="en-US" i="1" dirty="0" err="1"/>
              <a:t>spark.databricks.delta.optimizeWrite.binSize</a:t>
            </a:r>
            <a:r>
              <a:rPr lang="en-US" i="1" dirty="0"/>
              <a:t>") can help you create well-sized files that are optimized for downstream reads."</a:t>
            </a:r>
            <a:endParaRPr lang="en-US" dirty="0"/>
          </a:p>
          <a:p>
            <a:pPr>
              <a:buNone/>
            </a:pPr>
            <a:r>
              <a:rPr lang="en-US" b="1" dirty="0"/>
              <a:t>✅ [Wrap Up]</a:t>
            </a:r>
          </a:p>
          <a:p>
            <a:pPr>
              <a:buNone/>
            </a:pPr>
            <a:r>
              <a:rPr lang="en-US" i="1" dirty="0"/>
              <a:t>"To summarize: building a high-performance Gold Layer in Direct Lake requires </a:t>
            </a:r>
            <a:r>
              <a:rPr lang="en-US" b="1" i="1" dirty="0"/>
              <a:t>thoughtful design</a:t>
            </a:r>
            <a:r>
              <a:rPr lang="en-US" i="1" dirty="0"/>
              <a:t>, </a:t>
            </a:r>
            <a:r>
              <a:rPr lang="en-US" b="1" i="1" dirty="0"/>
              <a:t>lean data structures</a:t>
            </a:r>
            <a:r>
              <a:rPr lang="en-US" i="1" dirty="0"/>
              <a:t>, </a:t>
            </a:r>
            <a:r>
              <a:rPr lang="en-US" b="1" i="1" dirty="0"/>
              <a:t>storage optimization techniques</a:t>
            </a:r>
            <a:r>
              <a:rPr lang="en-US" i="1" dirty="0"/>
              <a:t>, and </a:t>
            </a:r>
            <a:r>
              <a:rPr lang="en-US" b="1" i="1" dirty="0"/>
              <a:t>ongoing maintenance</a:t>
            </a:r>
            <a:r>
              <a:rPr lang="en-US" i="1" dirty="0"/>
              <a:t>. When done right, the results are dramatic—</a:t>
            </a:r>
            <a:r>
              <a:rPr lang="en-US" b="1" i="1" dirty="0"/>
              <a:t>lower storage costs</a:t>
            </a:r>
            <a:r>
              <a:rPr lang="en-US" i="1" dirty="0"/>
              <a:t>, </a:t>
            </a:r>
            <a:r>
              <a:rPr lang="en-US" b="1" i="1" dirty="0"/>
              <a:t>faster queries</a:t>
            </a:r>
            <a:r>
              <a:rPr lang="en-US" i="1" dirty="0"/>
              <a:t>, and </a:t>
            </a:r>
            <a:r>
              <a:rPr lang="en-US" b="1" i="1" dirty="0"/>
              <a:t>scalable analytics</a:t>
            </a:r>
            <a:r>
              <a:rPr lang="en-US" i="1" dirty="0"/>
              <a:t> for billions of rows."</a:t>
            </a:r>
            <a:endParaRPr lang="en-US" dirty="0"/>
          </a:p>
          <a:p>
            <a:pPr>
              <a:buNone/>
            </a:pPr>
            <a:r>
              <a:rPr lang="en-US" i="1" dirty="0"/>
              <a:t>"This is where the full power of Microsoft Fabric truly shines."</a:t>
            </a:r>
            <a:endParaRPr lang="en-US" dirty="0"/>
          </a:p>
          <a:p>
            <a:endParaRPr lang="en-US" dirty="0"/>
          </a:p>
        </p:txBody>
      </p:sp>
      <p:sp>
        <p:nvSpPr>
          <p:cNvPr id="4" name="Slide Number Placeholder 3">
            <a:extLst>
              <a:ext uri="{FF2B5EF4-FFF2-40B4-BE49-F238E27FC236}">
                <a16:creationId xmlns:a16="http://schemas.microsoft.com/office/drawing/2014/main" id="{EBECF7A0-EA3D-05B6-8B57-13F69E80B9F6}"/>
              </a:ext>
            </a:extLst>
          </p:cNvPr>
          <p:cNvSpPr>
            <a:spLocks noGrp="1"/>
          </p:cNvSpPr>
          <p:nvPr>
            <p:ph type="sldNum" sz="quarter" idx="5"/>
          </p:nvPr>
        </p:nvSpPr>
        <p:spPr/>
        <p:txBody>
          <a:bodyPr/>
          <a:lstStyle/>
          <a:p>
            <a:fld id="{12E2553C-6639-40E2-98B0-00DCA45218D8}" type="slidenum">
              <a:rPr lang="en-US" smtClean="0"/>
              <a:t>16</a:t>
            </a:fld>
            <a:endParaRPr lang="en-US"/>
          </a:p>
        </p:txBody>
      </p:sp>
    </p:spTree>
    <p:extLst>
      <p:ext uri="{BB962C8B-B14F-4D97-AF65-F5344CB8AC3E}">
        <p14:creationId xmlns:p14="http://schemas.microsoft.com/office/powerpoint/2010/main" val="843201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 Demo Title: Real-World Benchmark – Optimizing a Gold Layer in Direct Lake</a:t>
            </a:r>
          </a:p>
          <a:p>
            <a:pPr>
              <a:buNone/>
            </a:pPr>
            <a:r>
              <a:rPr lang="en-US" b="1" dirty="0"/>
              <a:t>🔧 Scenario Setup</a:t>
            </a:r>
          </a:p>
          <a:p>
            <a:pPr>
              <a:buNone/>
            </a:pPr>
            <a:r>
              <a:rPr lang="en-US" b="1" dirty="0"/>
              <a:t>Dataset:</a:t>
            </a:r>
            <a:r>
              <a:rPr lang="en-US" dirty="0"/>
              <a:t> NYC Yellow Taxi Trips</a:t>
            </a:r>
            <a:br>
              <a:rPr lang="en-US" dirty="0"/>
            </a:br>
            <a:r>
              <a:rPr lang="en-US" b="1" dirty="0"/>
              <a:t>Volume:</a:t>
            </a:r>
            <a:r>
              <a:rPr lang="en-US" dirty="0"/>
              <a:t> ~3 Billion Rows</a:t>
            </a:r>
            <a:br>
              <a:rPr lang="en-US" dirty="0"/>
            </a:br>
            <a:r>
              <a:rPr lang="en-US" b="1" dirty="0"/>
              <a:t>Initial Format:</a:t>
            </a:r>
            <a:r>
              <a:rPr lang="en-US" dirty="0"/>
              <a:t> CSV files from open data archive</a:t>
            </a:r>
            <a:br>
              <a:rPr lang="en-US" dirty="0"/>
            </a:br>
            <a:r>
              <a:rPr lang="en-US" b="1" dirty="0"/>
              <a:t>Objective:</a:t>
            </a:r>
            <a:r>
              <a:rPr lang="en-US" dirty="0"/>
              <a:t> Optimize storage and performance for analytics in Fabric Direct Lake using Gold Layer best practices</a:t>
            </a:r>
          </a:p>
          <a:p>
            <a:pPr>
              <a:buNone/>
            </a:pPr>
            <a:r>
              <a:rPr lang="en-US" b="1" dirty="0"/>
              <a:t>📁 Phase 1: Raw Ingestion (CSV)</a:t>
            </a:r>
          </a:p>
          <a:p>
            <a:pPr>
              <a:buFont typeface="Arial" panose="020B0604020202020204" pitchFamily="34" charset="0"/>
              <a:buChar char="•"/>
            </a:pPr>
            <a:r>
              <a:rPr lang="en-US" b="1" dirty="0"/>
              <a:t>Source Format:</a:t>
            </a:r>
            <a:r>
              <a:rPr lang="en-US" dirty="0"/>
              <a:t> CSV files in OneLake</a:t>
            </a:r>
          </a:p>
          <a:p>
            <a:pPr>
              <a:buFont typeface="Arial" panose="020B0604020202020204" pitchFamily="34" charset="0"/>
              <a:buChar char="•"/>
            </a:pPr>
            <a:r>
              <a:rPr lang="en-US" b="1" dirty="0"/>
              <a:t>Storage Size:</a:t>
            </a:r>
            <a:r>
              <a:rPr lang="en-US" dirty="0"/>
              <a:t> 420 GB</a:t>
            </a:r>
          </a:p>
          <a:p>
            <a:pPr>
              <a:buFont typeface="Arial" panose="020B0604020202020204" pitchFamily="34" charset="0"/>
              <a:buChar char="•"/>
            </a:pPr>
            <a:r>
              <a:rPr lang="en-US" b="1" dirty="0"/>
              <a:t>Query Performance:</a:t>
            </a:r>
            <a:endParaRPr lang="en-US" dirty="0"/>
          </a:p>
          <a:p>
            <a:pPr marL="742950" lvl="1" indent="-285750">
              <a:buFont typeface="Arial" panose="020B0604020202020204" pitchFamily="34" charset="0"/>
              <a:buChar char="•"/>
            </a:pPr>
            <a:r>
              <a:rPr lang="en-US" dirty="0"/>
              <a:t>Simple filters: 20+ seconds</a:t>
            </a:r>
          </a:p>
          <a:p>
            <a:pPr marL="742950" lvl="1" indent="-285750">
              <a:buFont typeface="Arial" panose="020B0604020202020204" pitchFamily="34" charset="0"/>
              <a:buChar char="•"/>
            </a:pPr>
            <a:r>
              <a:rPr lang="en-US" dirty="0"/>
              <a:t>Aggregations: Often exceed timeout or fall back to </a:t>
            </a:r>
            <a:r>
              <a:rPr lang="en-US" dirty="0" err="1"/>
              <a:t>DirectQuery</a:t>
            </a:r>
            <a:endParaRPr lang="en-US" dirty="0"/>
          </a:p>
          <a:p>
            <a:pPr>
              <a:buNone/>
            </a:pPr>
            <a:r>
              <a:rPr lang="en-US" dirty="0"/>
              <a:t>🟥 </a:t>
            </a:r>
            <a:r>
              <a:rPr lang="en-US" b="1" dirty="0"/>
              <a:t>Pain Points:</a:t>
            </a:r>
            <a:br>
              <a:rPr lang="en-US" dirty="0"/>
            </a:br>
            <a:r>
              <a:rPr lang="en-US" dirty="0"/>
              <a:t>• Uncompressed</a:t>
            </a:r>
            <a:br>
              <a:rPr lang="en-US" dirty="0"/>
            </a:br>
            <a:r>
              <a:rPr lang="en-US" dirty="0"/>
              <a:t>• No column pruning</a:t>
            </a:r>
            <a:br>
              <a:rPr lang="en-US" dirty="0"/>
            </a:br>
            <a:r>
              <a:rPr lang="en-US" dirty="0"/>
              <a:t>• High memory pressure</a:t>
            </a:r>
            <a:br>
              <a:rPr lang="en-US" dirty="0"/>
            </a:br>
            <a:r>
              <a:rPr lang="en-US" dirty="0"/>
              <a:t>• No Z/V-Order optimizations</a:t>
            </a:r>
          </a:p>
          <a:p>
            <a:pPr>
              <a:buNone/>
            </a:pPr>
            <a:r>
              <a:rPr lang="en-US" b="1" dirty="0"/>
              <a:t>📂 Phase 2: Convert to Parquet</a:t>
            </a:r>
          </a:p>
          <a:p>
            <a:pPr>
              <a:buFont typeface="Arial" panose="020B0604020202020204" pitchFamily="34" charset="0"/>
              <a:buChar char="•"/>
            </a:pPr>
            <a:r>
              <a:rPr lang="en-US" b="1" dirty="0"/>
              <a:t>Transformation:</a:t>
            </a:r>
            <a:r>
              <a:rPr lang="en-US" dirty="0"/>
              <a:t> Converted raw CSV to columnar </a:t>
            </a:r>
            <a:r>
              <a:rPr lang="en-US" b="1" dirty="0"/>
              <a:t>Parquet</a:t>
            </a:r>
            <a:endParaRPr lang="en-US" dirty="0"/>
          </a:p>
          <a:p>
            <a:pPr>
              <a:buFont typeface="Arial" panose="020B0604020202020204" pitchFamily="34" charset="0"/>
              <a:buChar char="•"/>
            </a:pPr>
            <a:r>
              <a:rPr lang="en-US" b="1" dirty="0"/>
              <a:t>Storage Size:</a:t>
            </a:r>
            <a:r>
              <a:rPr lang="en-US" dirty="0"/>
              <a:t> 168 GB (60% smaller)</a:t>
            </a:r>
          </a:p>
          <a:p>
            <a:pPr>
              <a:buFont typeface="Arial" panose="020B0604020202020204" pitchFamily="34" charset="0"/>
              <a:buChar char="•"/>
            </a:pPr>
            <a:r>
              <a:rPr lang="en-US" b="1" dirty="0"/>
              <a:t>Query Performance:</a:t>
            </a:r>
            <a:endParaRPr lang="en-US" dirty="0"/>
          </a:p>
          <a:p>
            <a:pPr marL="742950" lvl="1" indent="-285750">
              <a:buFont typeface="Arial" panose="020B0604020202020204" pitchFamily="34" charset="0"/>
              <a:buChar char="•"/>
            </a:pPr>
            <a:r>
              <a:rPr lang="en-US" dirty="0"/>
              <a:t>Simple filters: ~10 seconds</a:t>
            </a:r>
          </a:p>
          <a:p>
            <a:pPr marL="742950" lvl="1" indent="-285750">
              <a:buFont typeface="Arial" panose="020B0604020202020204" pitchFamily="34" charset="0"/>
              <a:buChar char="•"/>
            </a:pPr>
            <a:r>
              <a:rPr lang="en-US" dirty="0"/>
              <a:t>Aggregations: More stable, but still variable</a:t>
            </a:r>
          </a:p>
          <a:p>
            <a:pPr>
              <a:buNone/>
            </a:pPr>
            <a:r>
              <a:rPr lang="en-US" dirty="0"/>
              <a:t>🟧 </a:t>
            </a:r>
            <a:r>
              <a:rPr lang="en-US" b="1" dirty="0"/>
              <a:t>Improvement:</a:t>
            </a:r>
            <a:br>
              <a:rPr lang="en-US" dirty="0"/>
            </a:br>
            <a:r>
              <a:rPr lang="en-US" dirty="0"/>
              <a:t>• Better compression</a:t>
            </a:r>
            <a:br>
              <a:rPr lang="en-US" dirty="0"/>
            </a:br>
            <a:r>
              <a:rPr lang="en-US" dirty="0"/>
              <a:t>• Still lacks optimization for scan speed</a:t>
            </a:r>
          </a:p>
          <a:p>
            <a:pPr>
              <a:buNone/>
            </a:pPr>
            <a:r>
              <a:rPr lang="en-US" b="1" dirty="0"/>
              <a:t>📦 Phase 3: Fabric Gold Layer – Delta + V-Order + Star Schema</a:t>
            </a:r>
          </a:p>
          <a:p>
            <a:pPr>
              <a:buFont typeface="Arial" panose="020B0604020202020204" pitchFamily="34" charset="0"/>
              <a:buChar char="•"/>
            </a:pPr>
            <a:r>
              <a:rPr lang="en-US" b="1" dirty="0"/>
              <a:t>Transformation:</a:t>
            </a:r>
            <a:endParaRPr lang="en-US" dirty="0"/>
          </a:p>
          <a:p>
            <a:pPr marL="742950" lvl="1" indent="-285750">
              <a:buFont typeface="Arial" panose="020B0604020202020204" pitchFamily="34" charset="0"/>
              <a:buChar char="•"/>
            </a:pPr>
            <a:r>
              <a:rPr lang="en-US" dirty="0"/>
              <a:t>Modeled with </a:t>
            </a:r>
            <a:r>
              <a:rPr lang="en-US" b="1" dirty="0"/>
              <a:t>Star Schema</a:t>
            </a:r>
            <a:endParaRPr lang="en-US" dirty="0"/>
          </a:p>
          <a:p>
            <a:pPr marL="742950" lvl="1" indent="-285750">
              <a:buFont typeface="Arial" panose="020B0604020202020204" pitchFamily="34" charset="0"/>
              <a:buChar char="•"/>
            </a:pPr>
            <a:r>
              <a:rPr lang="en-US" dirty="0"/>
              <a:t>Converted to </a:t>
            </a:r>
            <a:r>
              <a:rPr lang="en-US" b="1" dirty="0"/>
              <a:t>Delta Lake</a:t>
            </a:r>
            <a:endParaRPr lang="en-US" dirty="0"/>
          </a:p>
          <a:p>
            <a:pPr marL="742950" lvl="1" indent="-285750">
              <a:buFont typeface="Arial" panose="020B0604020202020204" pitchFamily="34" charset="0"/>
              <a:buChar char="•"/>
            </a:pPr>
            <a:r>
              <a:rPr lang="en-US" dirty="0"/>
              <a:t>Applied </a:t>
            </a:r>
            <a:r>
              <a:rPr lang="en-US" b="1" dirty="0"/>
              <a:t>V-Order</a:t>
            </a:r>
            <a:r>
              <a:rPr lang="en-US" dirty="0"/>
              <a:t> and </a:t>
            </a:r>
            <a:r>
              <a:rPr lang="en-US" b="1" dirty="0"/>
              <a:t>Z-Order</a:t>
            </a:r>
            <a:r>
              <a:rPr lang="en-US" dirty="0"/>
              <a:t> on fact table columns (e.g., pickup location, date, vendor)</a:t>
            </a:r>
          </a:p>
          <a:p>
            <a:pPr marL="742950" lvl="1" indent="-285750">
              <a:buFont typeface="Arial" panose="020B0604020202020204" pitchFamily="34" charset="0"/>
              <a:buChar char="•"/>
            </a:pPr>
            <a:r>
              <a:rPr lang="en-US" dirty="0"/>
              <a:t>Pruned unused columns</a:t>
            </a:r>
          </a:p>
          <a:p>
            <a:pPr marL="742950" lvl="1" indent="-285750">
              <a:buFont typeface="Arial" panose="020B0604020202020204" pitchFamily="34" charset="0"/>
              <a:buChar char="•"/>
            </a:pPr>
            <a:r>
              <a:rPr lang="en-US" dirty="0"/>
              <a:t>Optimized file sizes (bin size 512 MB)</a:t>
            </a:r>
          </a:p>
          <a:p>
            <a:pPr>
              <a:buFont typeface="Arial" panose="020B0604020202020204" pitchFamily="34" charset="0"/>
              <a:buChar char="•"/>
            </a:pPr>
            <a:r>
              <a:rPr lang="en-US" b="1" dirty="0"/>
              <a:t>Storage Size:</a:t>
            </a:r>
            <a:r>
              <a:rPr lang="en-US" dirty="0"/>
              <a:t> 64 GB</a:t>
            </a:r>
          </a:p>
          <a:p>
            <a:pPr>
              <a:buFont typeface="Arial" panose="020B0604020202020204" pitchFamily="34" charset="0"/>
              <a:buChar char="•"/>
            </a:pPr>
            <a:r>
              <a:rPr lang="en-US" b="1" dirty="0"/>
              <a:t>Query Performance:</a:t>
            </a:r>
            <a:endParaRPr lang="en-US" dirty="0"/>
          </a:p>
          <a:p>
            <a:pPr marL="742950" lvl="1" indent="-285750">
              <a:buFont typeface="Arial" panose="020B0604020202020204" pitchFamily="34" charset="0"/>
              <a:buChar char="•"/>
            </a:pPr>
            <a:r>
              <a:rPr lang="en-US" dirty="0"/>
              <a:t>Simple filters: &lt;2 seconds</a:t>
            </a:r>
          </a:p>
          <a:p>
            <a:pPr marL="742950" lvl="1" indent="-285750">
              <a:buFont typeface="Arial" panose="020B0604020202020204" pitchFamily="34" charset="0"/>
              <a:buChar char="•"/>
            </a:pPr>
            <a:r>
              <a:rPr lang="en-US" dirty="0"/>
              <a:t>Complex aggregations: &lt;5 seconds</a:t>
            </a:r>
          </a:p>
          <a:p>
            <a:pPr marL="742950" lvl="1" indent="-285750">
              <a:buFont typeface="Arial" panose="020B0604020202020204" pitchFamily="34" charset="0"/>
              <a:buChar char="•"/>
            </a:pPr>
            <a:r>
              <a:rPr lang="en-US" dirty="0"/>
              <a:t>Cache hit rates improved significantly</a:t>
            </a:r>
          </a:p>
          <a:p>
            <a:pPr>
              <a:buNone/>
            </a:pPr>
            <a:r>
              <a:rPr lang="en-US" dirty="0"/>
              <a:t>🟩 </a:t>
            </a:r>
            <a:r>
              <a:rPr lang="en-US" b="1" dirty="0"/>
              <a:t>Outcome:</a:t>
            </a:r>
            <a:br>
              <a:rPr lang="en-US" dirty="0"/>
            </a:br>
            <a:r>
              <a:rPr lang="en-US" dirty="0"/>
              <a:t>• 85% reduction in storage</a:t>
            </a:r>
            <a:br>
              <a:rPr lang="en-US" dirty="0"/>
            </a:br>
            <a:r>
              <a:rPr lang="en-US" dirty="0"/>
              <a:t>• Sub-5 second query response on billions of rows</a:t>
            </a:r>
            <a:br>
              <a:rPr lang="en-US" dirty="0"/>
            </a:br>
            <a:r>
              <a:rPr lang="en-US" dirty="0"/>
              <a:t>• Stable Direct Lake performance—no fallback to </a:t>
            </a:r>
            <a:r>
              <a:rPr lang="en-US" dirty="0" err="1"/>
              <a:t>DirectQuery</a:t>
            </a:r>
            <a:br>
              <a:rPr lang="en-US" dirty="0"/>
            </a:br>
            <a:r>
              <a:rPr lang="en-US" dirty="0"/>
              <a:t>• Supports concurrent user scenarios</a:t>
            </a:r>
          </a:p>
          <a:p>
            <a:pPr>
              <a:buNone/>
            </a:pPr>
            <a:r>
              <a:rPr lang="en-US" b="1" dirty="0"/>
              <a:t>🗣️ Speaker Demo Script (Live or Simulated)</a:t>
            </a:r>
          </a:p>
          <a:p>
            <a:pPr>
              <a:buNone/>
            </a:pPr>
            <a:r>
              <a:rPr lang="en-US" i="1" dirty="0"/>
              <a:t>"Let’s walk through what happens when we apply best practices to a real-world dataset."</a:t>
            </a:r>
            <a:br>
              <a:rPr lang="en-US" dirty="0"/>
            </a:br>
            <a:r>
              <a:rPr lang="en-US" i="1" dirty="0"/>
              <a:t>"We start with 3 billion rows of raw CSV—this is high volume, uncompressed data. Queries take 20+ seconds or time out. It’s not usable for real-time insight."</a:t>
            </a:r>
            <a:endParaRPr lang="en-US" dirty="0"/>
          </a:p>
          <a:p>
            <a:pPr>
              <a:buNone/>
            </a:pPr>
            <a:r>
              <a:rPr lang="en-US" i="1" dirty="0"/>
              <a:t>"Next, we convert to Parquet. This reduces size and improves scan performance a bit, but it’s still not optimized for Direct Lake."</a:t>
            </a:r>
            <a:endParaRPr lang="en-US" dirty="0"/>
          </a:p>
          <a:p>
            <a:pPr>
              <a:buNone/>
            </a:pPr>
            <a:r>
              <a:rPr lang="en-US" i="1" dirty="0"/>
              <a:t>"Finally, we land the data into Fabric’s </a:t>
            </a:r>
            <a:r>
              <a:rPr lang="en-US" b="1" i="1" dirty="0"/>
              <a:t>Gold Layer</a:t>
            </a:r>
            <a:r>
              <a:rPr lang="en-US" i="1" dirty="0"/>
              <a:t>, apply </a:t>
            </a:r>
            <a:r>
              <a:rPr lang="en-US" b="1" i="1" dirty="0"/>
              <a:t>Z-Order and V-Order</a:t>
            </a:r>
            <a:r>
              <a:rPr lang="en-US" i="1" dirty="0"/>
              <a:t>, model with a </a:t>
            </a:r>
            <a:r>
              <a:rPr lang="en-US" b="1" i="1" dirty="0"/>
              <a:t>Star Schema</a:t>
            </a:r>
            <a:r>
              <a:rPr lang="en-US" i="1" dirty="0"/>
              <a:t>, and trim excess columns. Now we’ve cut the size to 64 GB and brought query times to under 5 seconds—even for complex metrics."</a:t>
            </a:r>
            <a:endParaRPr lang="en-US" dirty="0"/>
          </a:p>
          <a:p>
            <a:pPr>
              <a:buNone/>
            </a:pPr>
            <a:r>
              <a:rPr lang="en-US" i="1" dirty="0"/>
              <a:t>"This demo highlights the real impact of following </a:t>
            </a:r>
            <a:r>
              <a:rPr lang="en-US" b="1" i="1" dirty="0"/>
              <a:t>Direct Lake best practices</a:t>
            </a:r>
            <a:r>
              <a:rPr lang="en-US" i="1" dirty="0"/>
              <a:t>—performance, scalability, and business agility, all in one."</a:t>
            </a:r>
            <a:endParaRPr lang="en-US" dirty="0"/>
          </a:p>
          <a:p>
            <a:pPr>
              <a:buNone/>
            </a:pPr>
            <a:r>
              <a:rPr lang="en-US" b="1" dirty="0"/>
              <a:t>📝 Optional Follow-Up for Audience</a:t>
            </a:r>
          </a:p>
          <a:p>
            <a:pPr>
              <a:buFont typeface="Arial" panose="020B0604020202020204" pitchFamily="34" charset="0"/>
              <a:buChar char="•"/>
            </a:pPr>
            <a:r>
              <a:rPr lang="en-US" dirty="0"/>
              <a:t>Share benchmark metrics table (CSV or Excel)</a:t>
            </a:r>
          </a:p>
          <a:p>
            <a:pPr>
              <a:buFont typeface="Arial" panose="020B0604020202020204" pitchFamily="34" charset="0"/>
              <a:buChar char="•"/>
            </a:pPr>
            <a:r>
              <a:rPr lang="en-US" dirty="0"/>
              <a:t>Link to NYC Taxi data source (for reproducibility)</a:t>
            </a:r>
          </a:p>
          <a:p>
            <a:pPr>
              <a:buFont typeface="Arial" panose="020B0604020202020204" pitchFamily="34" charset="0"/>
              <a:buChar char="•"/>
            </a:pPr>
            <a:r>
              <a:rPr lang="en-US" dirty="0"/>
              <a:t>Provide DAX examples to validate model usability</a:t>
            </a:r>
          </a:p>
          <a:p>
            <a:pPr>
              <a:buFont typeface="Arial" panose="020B0604020202020204" pitchFamily="34" charset="0"/>
              <a:buChar char="•"/>
            </a:pPr>
            <a:r>
              <a:rPr lang="en-US" dirty="0"/>
              <a:t>Suggest testing similar optimization for their enterprise datasets</a:t>
            </a:r>
            <a:br>
              <a:rPr lang="en-US" dirty="0"/>
            </a:br>
            <a:endParaRPr lang="en-US" dirty="0"/>
          </a:p>
          <a:p>
            <a:pPr>
              <a:buFont typeface="Arial" panose="020B0604020202020204" pitchFamily="34" charset="0"/>
              <a:buChar char="•"/>
            </a:pPr>
            <a:r>
              <a:rPr lang="en-US" dirty="0"/>
              <a:t>____________________________</a:t>
            </a:r>
          </a:p>
          <a:p>
            <a:pPr>
              <a:buNone/>
            </a:pPr>
            <a:r>
              <a:rPr lang="en-US" dirty="0"/>
              <a:t>Here are the sample scripts to support your </a:t>
            </a:r>
            <a:r>
              <a:rPr lang="en-US" b="1" dirty="0"/>
              <a:t>Direct Lake Gold Layer benchmark demo</a:t>
            </a:r>
            <a:r>
              <a:rPr lang="en-US" dirty="0"/>
              <a:t>:</a:t>
            </a:r>
          </a:p>
          <a:p>
            <a:pPr>
              <a:buNone/>
            </a:pPr>
            <a:r>
              <a:rPr lang="en-US" dirty="0"/>
              <a:t>🔧 </a:t>
            </a:r>
            <a:r>
              <a:rPr lang="en-US" b="1" dirty="0">
                <a:hlinkClick r:id="rId3"/>
              </a:rPr>
              <a:t>Download Spark Script (PySpark)</a:t>
            </a:r>
            <a:br>
              <a:rPr lang="en-US" dirty="0"/>
            </a:br>
            <a:r>
              <a:rPr lang="en-US" dirty="0"/>
              <a:t>🔧 </a:t>
            </a:r>
            <a:r>
              <a:rPr lang="en-US" b="1" dirty="0">
                <a:hlinkClick r:id="rId4"/>
              </a:rPr>
              <a:t>Download SQL Script (Fabric SQL Endpoint)</a:t>
            </a:r>
            <a:endParaRPr lang="en-US" dirty="0"/>
          </a:p>
          <a:p>
            <a:pPr>
              <a:buNone/>
            </a:pPr>
            <a:r>
              <a:rPr lang="en-US" dirty="0"/>
              <a:t>These scripts demonstrate:</a:t>
            </a:r>
          </a:p>
          <a:p>
            <a:pPr>
              <a:buFont typeface="Arial" panose="020B0604020202020204" pitchFamily="34" charset="0"/>
              <a:buChar char="•"/>
            </a:pPr>
            <a:r>
              <a:rPr lang="en-US" dirty="0"/>
              <a:t>Data loading from CSV</a:t>
            </a:r>
          </a:p>
          <a:p>
            <a:pPr>
              <a:buFont typeface="Arial" panose="020B0604020202020204" pitchFamily="34" charset="0"/>
              <a:buChar char="•"/>
            </a:pPr>
            <a:r>
              <a:rPr lang="en-US" dirty="0"/>
              <a:t>Bronze → Silver → Gold transformations</a:t>
            </a:r>
          </a:p>
          <a:p>
            <a:pPr>
              <a:buFont typeface="Arial" panose="020B0604020202020204" pitchFamily="34" charset="0"/>
              <a:buChar char="•"/>
            </a:pPr>
            <a:r>
              <a:rPr lang="en-US" dirty="0"/>
              <a:t>Adding metadata</a:t>
            </a:r>
          </a:p>
          <a:p>
            <a:pPr>
              <a:buFont typeface="Arial" panose="020B0604020202020204" pitchFamily="34" charset="0"/>
              <a:buChar char="•"/>
            </a:pPr>
            <a:r>
              <a:rPr lang="en-US" dirty="0"/>
              <a:t>Applying Delta optimizations (Z-Order, Vacuum)</a:t>
            </a:r>
          </a:p>
          <a:p>
            <a:pPr>
              <a:buFont typeface="Arial" panose="020B0604020202020204" pitchFamily="34" charset="0"/>
              <a:buChar char="•"/>
            </a:pPr>
            <a:r>
              <a:rPr lang="en-US" dirty="0"/>
              <a:t>Partitioning and file tuning</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12E2553C-6639-40E2-98B0-00DCA45218D8}" type="slidenum">
              <a:rPr lang="en-US" smtClean="0"/>
              <a:t>17</a:t>
            </a:fld>
            <a:endParaRPr lang="en-US"/>
          </a:p>
        </p:txBody>
      </p:sp>
    </p:spTree>
    <p:extLst>
      <p:ext uri="{BB962C8B-B14F-4D97-AF65-F5344CB8AC3E}">
        <p14:creationId xmlns:p14="http://schemas.microsoft.com/office/powerpoint/2010/main" val="3303054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649D-6AD3-36F4-F365-299AE2CD91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A7138-BCED-1896-9F20-3136D66DB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AE7D54-2A61-4435-4B28-62194674E619}"/>
              </a:ext>
            </a:extLst>
          </p:cNvPr>
          <p:cNvSpPr>
            <a:spLocks noGrp="1"/>
          </p:cNvSpPr>
          <p:nvPr>
            <p:ph type="body" idx="1"/>
          </p:nvPr>
        </p:nvSpPr>
        <p:spPr/>
        <p:txBody>
          <a:bodyPr/>
          <a:lstStyle/>
          <a:p>
            <a:pPr>
              <a:buNone/>
            </a:pPr>
            <a:r>
              <a:rPr lang="en-US" b="1" dirty="0"/>
              <a:t>🎤 Script – Direct Lake Best Practices (Semantic Model)</a:t>
            </a:r>
          </a:p>
          <a:p>
            <a:pPr>
              <a:buNone/>
            </a:pPr>
            <a:r>
              <a:rPr lang="en-US" b="1" dirty="0"/>
              <a:t>[Begin Script]</a:t>
            </a:r>
            <a:endParaRPr lang="en-US" dirty="0"/>
          </a:p>
          <a:p>
            <a:pPr>
              <a:buNone/>
            </a:pPr>
            <a:r>
              <a:rPr lang="en-US" i="1" dirty="0"/>
              <a:t>"Let’s now talk about how to build semantic models that are optimized for </a:t>
            </a:r>
            <a:r>
              <a:rPr lang="en-US" b="1" i="1" dirty="0"/>
              <a:t>Direct Lake</a:t>
            </a:r>
            <a:r>
              <a:rPr lang="en-US" i="1" dirty="0"/>
              <a:t> in Microsoft Fabric. These best practices ensure not just good performance, but also a strong experience with features like </a:t>
            </a:r>
            <a:r>
              <a:rPr lang="en-US" b="1" i="1" dirty="0"/>
              <a:t>CoPilot</a:t>
            </a:r>
            <a:r>
              <a:rPr lang="en-US" i="1" dirty="0"/>
              <a:t> and </a:t>
            </a:r>
            <a:r>
              <a:rPr lang="en-US" b="1" i="1" dirty="0"/>
              <a:t>Data Agents</a:t>
            </a:r>
            <a:r>
              <a:rPr lang="en-US" i="1" dirty="0"/>
              <a:t>."</a:t>
            </a:r>
            <a:endParaRPr lang="en-US" dirty="0"/>
          </a:p>
          <a:p>
            <a:pPr>
              <a:buNone/>
            </a:pPr>
            <a:r>
              <a:rPr lang="en-US" b="1" dirty="0"/>
              <a:t>⭐ Refer to Star Schema Delta Tables in the Gold Layer</a:t>
            </a:r>
          </a:p>
          <a:p>
            <a:pPr>
              <a:buNone/>
            </a:pPr>
            <a:r>
              <a:rPr lang="en-US" i="1" dirty="0"/>
              <a:t>"First and foremost, your semantic model should be built on top of </a:t>
            </a:r>
            <a:r>
              <a:rPr lang="en-US" b="1" i="1" dirty="0"/>
              <a:t>Gold Layer Delta tables</a:t>
            </a:r>
            <a:r>
              <a:rPr lang="en-US" i="1" dirty="0"/>
              <a:t> that follow a </a:t>
            </a:r>
            <a:r>
              <a:rPr lang="en-US" b="1" i="1" dirty="0"/>
              <a:t>Star Schema</a:t>
            </a:r>
            <a:r>
              <a:rPr lang="en-US" i="1" dirty="0"/>
              <a:t>. That means you’re referencing clean, curated tables—where fact tables are at the center, surrounded by dimension tables. This structure is key to enabling fast, reliable, and intuitive analysis."</a:t>
            </a:r>
            <a:endParaRPr lang="en-US" dirty="0"/>
          </a:p>
          <a:p>
            <a:pPr>
              <a:buNone/>
            </a:pPr>
            <a:r>
              <a:rPr lang="en-US" b="1" dirty="0"/>
              <a:t>⚠️ Avoid Many-to-Many and Bidirectional Relationships</a:t>
            </a:r>
          </a:p>
          <a:p>
            <a:pPr>
              <a:buNone/>
            </a:pPr>
            <a:r>
              <a:rPr lang="en-US" i="1" dirty="0"/>
              <a:t>"While Power BI supports complex relationships, they can create performance issues in </a:t>
            </a:r>
            <a:r>
              <a:rPr lang="en-US" b="1" i="1" dirty="0"/>
              <a:t>Direct Lake</a:t>
            </a:r>
            <a:r>
              <a:rPr lang="en-US" i="1" dirty="0"/>
              <a:t> mode—especially with large datasets. It’s best to </a:t>
            </a:r>
            <a:r>
              <a:rPr lang="en-US" b="1" i="1" dirty="0"/>
              <a:t>avoid many-to-many and bidirectional relationships</a:t>
            </a:r>
            <a:r>
              <a:rPr lang="en-US" i="1" dirty="0"/>
              <a:t> wherever possible. Instead, use one-to-many relationships and clear filter directions to keep the model efficient and predictable."</a:t>
            </a:r>
            <a:endParaRPr lang="en-US" dirty="0"/>
          </a:p>
          <a:p>
            <a:pPr>
              <a:buNone/>
            </a:pPr>
            <a:r>
              <a:rPr lang="en-US" b="1" dirty="0"/>
              <a:t>🧾 Make the Model Business-Friendly</a:t>
            </a:r>
          </a:p>
          <a:p>
            <a:pPr>
              <a:buNone/>
            </a:pPr>
            <a:r>
              <a:rPr lang="en-US" i="1" dirty="0"/>
              <a:t>"For the best user experience—especially with </a:t>
            </a:r>
            <a:r>
              <a:rPr lang="en-US" b="1" i="1" dirty="0"/>
              <a:t>CoPilot</a:t>
            </a:r>
            <a:r>
              <a:rPr lang="en-US" i="1" dirty="0"/>
              <a:t> and </a:t>
            </a:r>
            <a:r>
              <a:rPr lang="en-US" b="1" i="1" dirty="0"/>
              <a:t>Data Agents</a:t>
            </a:r>
            <a:r>
              <a:rPr lang="en-US" i="1" dirty="0"/>
              <a:t>—you should apply </a:t>
            </a:r>
            <a:r>
              <a:rPr lang="en-US" b="1" i="1" dirty="0"/>
              <a:t>business-friendly names</a:t>
            </a:r>
            <a:r>
              <a:rPr lang="en-US" i="1" dirty="0"/>
              <a:t> to your tables and columns. Avoid cryptic codes. Use terms your users actually understand."</a:t>
            </a:r>
            <a:endParaRPr lang="en-US" dirty="0"/>
          </a:p>
          <a:p>
            <a:pPr>
              <a:buNone/>
            </a:pPr>
            <a:r>
              <a:rPr lang="en-US" i="1" dirty="0"/>
              <a:t>"Also consider adding </a:t>
            </a:r>
            <a:r>
              <a:rPr lang="en-US" b="1" i="1" dirty="0"/>
              <a:t>descriptions</a:t>
            </a:r>
            <a:r>
              <a:rPr lang="en-US" i="1" dirty="0"/>
              <a:t> and </a:t>
            </a:r>
            <a:r>
              <a:rPr lang="en-US" b="1" i="1" dirty="0"/>
              <a:t>synonyms</a:t>
            </a:r>
            <a:r>
              <a:rPr lang="en-US" i="1" dirty="0"/>
              <a:t>. For example, if a column is called Revenue, add synonyms like ‘income’ or ‘sales’—this helps AI-driven tools interpret questions more accurately."</a:t>
            </a:r>
            <a:endParaRPr lang="en-US" dirty="0"/>
          </a:p>
          <a:p>
            <a:pPr>
              <a:buNone/>
            </a:pPr>
            <a:r>
              <a:rPr lang="en-US" b="1" dirty="0"/>
              <a:t>🧠 Dealing with High Cardinality Columns</a:t>
            </a:r>
          </a:p>
          <a:p>
            <a:pPr>
              <a:buNone/>
            </a:pPr>
            <a:r>
              <a:rPr lang="en-US" i="1" dirty="0"/>
              <a:t>"High-cardinality columns—those with lots of unique values—can take up a significant amount of memory in </a:t>
            </a:r>
            <a:r>
              <a:rPr lang="en-US" b="1" i="1" dirty="0"/>
              <a:t>Direct Lake</a:t>
            </a:r>
            <a:r>
              <a:rPr lang="en-US" i="1" dirty="0"/>
              <a:t>. If you’re running into performance or memory pressure, here are a couple of tactics you can apply:"</a:t>
            </a:r>
            <a:endParaRPr lang="en-US" dirty="0"/>
          </a:p>
          <a:p>
            <a:pPr>
              <a:buFont typeface="+mj-lt"/>
              <a:buAutoNum type="arabicPeriod"/>
            </a:pPr>
            <a:r>
              <a:rPr lang="en-US" b="1" dirty="0"/>
              <a:t>Split columns</a:t>
            </a:r>
            <a:r>
              <a:rPr lang="en-US" dirty="0"/>
              <a:t>:</a:t>
            </a:r>
            <a:br>
              <a:rPr lang="en-US" dirty="0"/>
            </a:br>
            <a:r>
              <a:rPr lang="en-US" i="1" dirty="0"/>
              <a:t>"For example, if you have a full datetime column, split it into separate </a:t>
            </a:r>
            <a:r>
              <a:rPr lang="en-US" b="1" i="1" dirty="0"/>
              <a:t>Date</a:t>
            </a:r>
            <a:r>
              <a:rPr lang="en-US" i="1" dirty="0"/>
              <a:t> and </a:t>
            </a:r>
            <a:r>
              <a:rPr lang="en-US" b="1" i="1" dirty="0"/>
              <a:t>Time</a:t>
            </a:r>
            <a:r>
              <a:rPr lang="en-US" i="1" dirty="0"/>
              <a:t> fields. This reduces uniqueness and allows better compression."</a:t>
            </a:r>
            <a:endParaRPr lang="en-US" dirty="0"/>
          </a:p>
          <a:p>
            <a:pPr>
              <a:buFont typeface="+mj-lt"/>
              <a:buAutoNum type="arabicPeriod"/>
            </a:pPr>
            <a:r>
              <a:rPr lang="en-US" b="1" dirty="0"/>
              <a:t>Limit Decimal Precision</a:t>
            </a:r>
            <a:r>
              <a:rPr lang="en-US" dirty="0"/>
              <a:t>:</a:t>
            </a:r>
            <a:br>
              <a:rPr lang="en-US" dirty="0"/>
            </a:br>
            <a:r>
              <a:rPr lang="en-US" i="1" dirty="0"/>
              <a:t>"For decimal values, consider capping precision to </a:t>
            </a:r>
            <a:r>
              <a:rPr lang="en-US" b="1" i="1" dirty="0"/>
              <a:t>3 decimal places</a:t>
            </a:r>
            <a:r>
              <a:rPr lang="en-US" i="1" dirty="0"/>
              <a:t>. Going beyond that adds unnecessary memory usage without improving analytic value."</a:t>
            </a:r>
            <a:endParaRPr lang="en-US" dirty="0"/>
          </a:p>
          <a:p>
            <a:pPr>
              <a:buNone/>
            </a:pPr>
            <a:r>
              <a:rPr lang="en-US" b="1" dirty="0"/>
              <a:t>✅ [Wrap Up]</a:t>
            </a:r>
          </a:p>
          <a:p>
            <a:pPr>
              <a:buNone/>
            </a:pPr>
            <a:r>
              <a:rPr lang="en-US" i="1" dirty="0"/>
              <a:t>"In summary: build your semantic model on top of a clean Star Schema, simplify relationships, and make the model user-friendly with clear names, descriptions, and synonyms. When dealing with large datasets, apply small optimizations like column splitting and decimal rounding to keep memory usage low."</a:t>
            </a:r>
            <a:endParaRPr lang="en-US" dirty="0"/>
          </a:p>
          <a:p>
            <a:pPr>
              <a:buNone/>
            </a:pPr>
            <a:r>
              <a:rPr lang="en-US" i="1" dirty="0"/>
              <a:t>"These practices help you get the most out of Direct Lake—ensuring performance, scalability, and a seamless experience with Power BI Copilot and Fabric Data Agents.“</a:t>
            </a:r>
          </a:p>
          <a:p>
            <a:pPr>
              <a:buNone/>
            </a:pPr>
            <a:endParaRPr lang="en-US" i="1" dirty="0"/>
          </a:p>
          <a:p>
            <a:pPr>
              <a:buNone/>
            </a:pPr>
            <a:r>
              <a:rPr lang="en-US" i="1" dirty="0"/>
              <a:t>_____________________________________________</a:t>
            </a:r>
          </a:p>
          <a:p>
            <a:pPr>
              <a:buNone/>
            </a:pPr>
            <a:r>
              <a:rPr lang="en-US" dirty="0"/>
              <a:t>Here is your downloadable </a:t>
            </a:r>
            <a:r>
              <a:rPr lang="en-US" b="1" dirty="0"/>
              <a:t>Semantic Model Design Template</a:t>
            </a:r>
            <a:r>
              <a:rPr lang="en-US" dirty="0"/>
              <a:t> for Direct Lake in Microsoft Fabric:</a:t>
            </a:r>
          </a:p>
          <a:p>
            <a:pPr>
              <a:buNone/>
            </a:pPr>
            <a:r>
              <a:rPr lang="en-US" dirty="0"/>
              <a:t>📄 </a:t>
            </a:r>
            <a:r>
              <a:rPr lang="en-US" dirty="0">
                <a:hlinkClick r:id="rId3"/>
              </a:rPr>
              <a:t>Download the Word Template</a:t>
            </a:r>
            <a:endParaRPr lang="en-US" dirty="0"/>
          </a:p>
          <a:p>
            <a:pPr>
              <a:buNone/>
            </a:pPr>
            <a:r>
              <a:rPr lang="en-US" dirty="0"/>
              <a:t>This document includes best practices across five key areas:</a:t>
            </a:r>
          </a:p>
          <a:p>
            <a:pPr>
              <a:buFont typeface="+mj-lt"/>
              <a:buAutoNum type="arabicPeriod"/>
            </a:pPr>
            <a:r>
              <a:rPr lang="en-US" dirty="0"/>
              <a:t>Star Schema foundation</a:t>
            </a:r>
          </a:p>
          <a:p>
            <a:pPr>
              <a:buFont typeface="+mj-lt"/>
              <a:buAutoNum type="arabicPeriod"/>
            </a:pPr>
            <a:r>
              <a:rPr lang="en-US" dirty="0"/>
              <a:t>Relationship design</a:t>
            </a:r>
          </a:p>
          <a:p>
            <a:pPr>
              <a:buFont typeface="+mj-lt"/>
              <a:buAutoNum type="arabicPeriod"/>
            </a:pPr>
            <a:r>
              <a:rPr lang="en-US" dirty="0"/>
              <a:t>Business-friendly naming &amp; metadata</a:t>
            </a:r>
          </a:p>
          <a:p>
            <a:pPr>
              <a:buFont typeface="+mj-lt"/>
              <a:buAutoNum type="arabicPeriod"/>
            </a:pPr>
            <a:r>
              <a:rPr lang="en-US" dirty="0"/>
              <a:t>Memory and performance optimization</a:t>
            </a:r>
          </a:p>
          <a:p>
            <a:pPr>
              <a:buFont typeface="+mj-lt"/>
              <a:buAutoNum type="arabicPeriod"/>
            </a:pPr>
            <a:r>
              <a:rPr lang="en-US" dirty="0"/>
              <a:t>CoPilot &amp; Data Agent readiness</a:t>
            </a:r>
          </a:p>
          <a:p>
            <a:pPr>
              <a:buNone/>
            </a:pPr>
            <a:endParaRPr lang="en-US" dirty="0"/>
          </a:p>
          <a:p>
            <a:endParaRPr lang="en-US" dirty="0"/>
          </a:p>
        </p:txBody>
      </p:sp>
      <p:sp>
        <p:nvSpPr>
          <p:cNvPr id="4" name="Slide Number Placeholder 3">
            <a:extLst>
              <a:ext uri="{FF2B5EF4-FFF2-40B4-BE49-F238E27FC236}">
                <a16:creationId xmlns:a16="http://schemas.microsoft.com/office/drawing/2014/main" id="{A2664BBA-13E9-CB7F-A58F-8FEE04078EA0}"/>
              </a:ext>
            </a:extLst>
          </p:cNvPr>
          <p:cNvSpPr>
            <a:spLocks noGrp="1"/>
          </p:cNvSpPr>
          <p:nvPr>
            <p:ph type="sldNum" sz="quarter" idx="5"/>
          </p:nvPr>
        </p:nvSpPr>
        <p:spPr/>
        <p:txBody>
          <a:bodyPr/>
          <a:lstStyle/>
          <a:p>
            <a:fld id="{12E2553C-6639-40E2-98B0-00DCA45218D8}" type="slidenum">
              <a:rPr lang="en-US" smtClean="0"/>
              <a:t>18</a:t>
            </a:fld>
            <a:endParaRPr lang="en-US"/>
          </a:p>
        </p:txBody>
      </p:sp>
    </p:spTree>
    <p:extLst>
      <p:ext uri="{BB962C8B-B14F-4D97-AF65-F5344CB8AC3E}">
        <p14:creationId xmlns:p14="http://schemas.microsoft.com/office/powerpoint/2010/main" val="2231218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0CA06-4447-8EB1-9C37-1B650F2C2B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BF9EFE-EA78-CABF-C314-9C74F8335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5377F-1E4A-DB54-A163-A0A779482404}"/>
              </a:ext>
            </a:extLst>
          </p:cNvPr>
          <p:cNvSpPr>
            <a:spLocks noGrp="1"/>
          </p:cNvSpPr>
          <p:nvPr>
            <p:ph type="body" idx="1"/>
          </p:nvPr>
        </p:nvSpPr>
        <p:spPr/>
        <p:txBody>
          <a:bodyPr/>
          <a:lstStyle/>
          <a:p>
            <a:pPr>
              <a:buNone/>
            </a:pPr>
            <a:r>
              <a:rPr lang="en-US" b="1" dirty="0"/>
              <a:t>🎤 Script – Direct Lake Best Practices (Reports)</a:t>
            </a:r>
          </a:p>
          <a:p>
            <a:pPr>
              <a:buNone/>
            </a:pPr>
            <a:r>
              <a:rPr lang="en-US" b="1" dirty="0"/>
              <a:t>[Begin Script]</a:t>
            </a:r>
            <a:endParaRPr lang="en-US" dirty="0"/>
          </a:p>
          <a:p>
            <a:pPr>
              <a:buNone/>
            </a:pPr>
            <a:r>
              <a:rPr lang="en-US" i="1" dirty="0"/>
              <a:t>"When building reports using </a:t>
            </a:r>
            <a:r>
              <a:rPr lang="en-US" b="1" i="1" dirty="0"/>
              <a:t>Direct Lake</a:t>
            </a:r>
            <a:r>
              <a:rPr lang="en-US" i="1" dirty="0"/>
              <a:t>, there are a few important considerations to keep in mind to ensure your reports perform reliably across both </a:t>
            </a:r>
            <a:r>
              <a:rPr lang="en-US" b="1" i="1" dirty="0"/>
              <a:t>Power BI Desktop</a:t>
            </a:r>
            <a:r>
              <a:rPr lang="en-US" i="1" dirty="0"/>
              <a:t> and the </a:t>
            </a:r>
            <a:r>
              <a:rPr lang="en-US" b="1" i="1" dirty="0"/>
              <a:t>Fabric service</a:t>
            </a:r>
            <a:r>
              <a:rPr lang="en-US" i="1" dirty="0"/>
              <a:t>."</a:t>
            </a:r>
            <a:endParaRPr lang="en-US" dirty="0"/>
          </a:p>
          <a:p>
            <a:pPr>
              <a:buNone/>
            </a:pPr>
            <a:r>
              <a:rPr lang="en-US" b="1" dirty="0"/>
              <a:t>⏱️ Understand Service vs. Desktop Behavior</a:t>
            </a:r>
          </a:p>
          <a:p>
            <a:pPr>
              <a:buNone/>
            </a:pPr>
            <a:r>
              <a:rPr lang="en-US" i="1" dirty="0"/>
              <a:t>"One key difference is how </a:t>
            </a:r>
            <a:r>
              <a:rPr lang="en-US" b="1" i="1" dirty="0"/>
              <a:t>visual rendering timeouts</a:t>
            </a:r>
            <a:r>
              <a:rPr lang="en-US" i="1" dirty="0"/>
              <a:t> are handled. In </a:t>
            </a:r>
            <a:r>
              <a:rPr lang="en-US" b="1" i="1" dirty="0"/>
              <a:t>Power BI Desktop</a:t>
            </a:r>
            <a:r>
              <a:rPr lang="en-US" i="1" dirty="0"/>
              <a:t>, visuals can run longer before timing out. But in the </a:t>
            </a:r>
            <a:r>
              <a:rPr lang="en-US" b="1" i="1" dirty="0"/>
              <a:t>Fabric service</a:t>
            </a:r>
            <a:r>
              <a:rPr lang="en-US" i="1" dirty="0"/>
              <a:t>, there’s a strict timeout—currently set to </a:t>
            </a:r>
            <a:r>
              <a:rPr lang="en-US" b="1" i="1" dirty="0"/>
              <a:t>225 seconds</a:t>
            </a:r>
            <a:r>
              <a:rPr lang="en-US" i="1" dirty="0"/>
              <a:t>."</a:t>
            </a:r>
            <a:endParaRPr lang="en-US" dirty="0"/>
          </a:p>
          <a:p>
            <a:pPr>
              <a:buNone/>
            </a:pPr>
            <a:r>
              <a:rPr lang="en-US" i="1" dirty="0"/>
              <a:t>"So a visual that loads fine in Desktop—especially the first time it queries and transcodes data from Direct Lake—might </a:t>
            </a:r>
            <a:r>
              <a:rPr lang="en-US" b="1" i="1" dirty="0"/>
              <a:t>fail in the service</a:t>
            </a:r>
            <a:r>
              <a:rPr lang="en-US" i="1" dirty="0"/>
              <a:t> if it’s working with a very large column or high-cardinality field."</a:t>
            </a:r>
            <a:endParaRPr lang="en-US" dirty="0"/>
          </a:p>
          <a:p>
            <a:pPr>
              <a:buNone/>
            </a:pPr>
            <a:r>
              <a:rPr lang="en-US" i="1" dirty="0"/>
              <a:t>"This is especially common when using large Direct Lake datasets that haven’t been cached yet."</a:t>
            </a:r>
            <a:endParaRPr lang="en-US" dirty="0"/>
          </a:p>
          <a:p>
            <a:pPr>
              <a:buNone/>
            </a:pPr>
            <a:r>
              <a:rPr lang="en-US" b="1" dirty="0"/>
              <a:t>🔄 Workaround: Pre-Warm the Cache</a:t>
            </a:r>
          </a:p>
          <a:p>
            <a:pPr>
              <a:buNone/>
            </a:pPr>
            <a:r>
              <a:rPr lang="en-US" i="1" dirty="0"/>
              <a:t>"To address this, a best practice is to </a:t>
            </a:r>
            <a:r>
              <a:rPr lang="en-US" b="1" i="1" dirty="0"/>
              <a:t>pre-warm the cache</a:t>
            </a:r>
            <a:r>
              <a:rPr lang="en-US" i="1" dirty="0"/>
              <a:t> using notebook scripts. This loads the data into memory ahead of time so that end users aren’t triggering that heavy first-time load."</a:t>
            </a:r>
            <a:endParaRPr lang="en-US" dirty="0"/>
          </a:p>
          <a:p>
            <a:pPr>
              <a:buNone/>
            </a:pPr>
            <a:r>
              <a:rPr lang="en-US" i="1" dirty="0"/>
              <a:t>"It’s similar to the idea of loading your dashboard in the background so it’s ready when the business user clicks in."</a:t>
            </a:r>
            <a:endParaRPr lang="en-US" dirty="0"/>
          </a:p>
          <a:p>
            <a:pPr>
              <a:buNone/>
            </a:pPr>
            <a:r>
              <a:rPr lang="en-US" i="1" dirty="0"/>
              <a:t>"In practice, this means using a scheduled </a:t>
            </a:r>
            <a:r>
              <a:rPr lang="en-US" b="1" i="1" dirty="0"/>
              <a:t>Fabric notebook</a:t>
            </a:r>
            <a:r>
              <a:rPr lang="en-US" i="1" dirty="0"/>
              <a:t> to query key datasets—so they’re ready in memory before your report consumers need them."</a:t>
            </a:r>
            <a:endParaRPr lang="en-US" dirty="0"/>
          </a:p>
          <a:p>
            <a:pPr>
              <a:buNone/>
            </a:pPr>
            <a:r>
              <a:rPr lang="en-US" b="1" dirty="0"/>
              <a:t>🤖 Promote Data Agents for Simpler Needs</a:t>
            </a:r>
          </a:p>
          <a:p>
            <a:pPr>
              <a:buNone/>
            </a:pPr>
            <a:r>
              <a:rPr lang="en-US" i="1" dirty="0"/>
              <a:t>"Another great strategy is to </a:t>
            </a:r>
            <a:r>
              <a:rPr lang="en-US" b="1" i="1" dirty="0"/>
              <a:t>leverage and promote Data Agents</a:t>
            </a:r>
            <a:r>
              <a:rPr lang="en-US" i="1" dirty="0"/>
              <a:t> for simple operational or analytical questions. If a user just wants to know 'What were today’s sales?' or 'How many claims were filed this week?', they don’t always need to open a report."</a:t>
            </a:r>
            <a:endParaRPr lang="en-US" dirty="0"/>
          </a:p>
          <a:p>
            <a:pPr>
              <a:buNone/>
            </a:pPr>
            <a:r>
              <a:rPr lang="en-US" i="1" dirty="0"/>
              <a:t>"With a Data Agent connected to the same model or dataset, they can ask that question conversationally—in </a:t>
            </a:r>
            <a:r>
              <a:rPr lang="en-US" b="1" i="1" dirty="0"/>
              <a:t>Teams, Power BI Copilot, or even a chatbot</a:t>
            </a:r>
            <a:r>
              <a:rPr lang="en-US" i="1" dirty="0"/>
              <a:t>—and get a fast answer without waiting for visuals to render."</a:t>
            </a:r>
            <a:endParaRPr lang="en-US" dirty="0"/>
          </a:p>
          <a:p>
            <a:pPr>
              <a:buNone/>
            </a:pPr>
            <a:r>
              <a:rPr lang="en-US" b="1" dirty="0"/>
              <a:t>✅ [Wrap Up]</a:t>
            </a:r>
          </a:p>
          <a:p>
            <a:pPr>
              <a:buNone/>
            </a:pPr>
            <a:r>
              <a:rPr lang="en-US" i="1" dirty="0"/>
              <a:t>"So to recap: be aware of the differences in timeout behavior between Desktop and the Fabric service, </a:t>
            </a:r>
            <a:r>
              <a:rPr lang="en-US" b="1" i="1" dirty="0"/>
              <a:t>pre-warm your cache</a:t>
            </a:r>
            <a:r>
              <a:rPr lang="en-US" i="1" dirty="0"/>
              <a:t> to improve performance, and consider </a:t>
            </a:r>
            <a:r>
              <a:rPr lang="en-US" b="1" i="1" dirty="0"/>
              <a:t>Data Agents</a:t>
            </a:r>
            <a:r>
              <a:rPr lang="en-US" i="1" dirty="0"/>
              <a:t> as a lighter, smarter way to deliver quick insights—especially for high-volume data in Direct Lake."</a:t>
            </a:r>
            <a:endParaRPr lang="en-US" dirty="0"/>
          </a:p>
          <a:p>
            <a:pPr>
              <a:buNone/>
            </a:pPr>
            <a:r>
              <a:rPr lang="en-US" i="1" dirty="0"/>
              <a:t>"These steps can dramatically improve the experience for both report developers and business users alike.“</a:t>
            </a:r>
          </a:p>
          <a:p>
            <a:pPr>
              <a:buNone/>
            </a:pPr>
            <a:endParaRPr lang="en-US" i="1" dirty="0"/>
          </a:p>
          <a:p>
            <a:pPr>
              <a:buNone/>
            </a:pPr>
            <a:r>
              <a:rPr lang="en-US" i="1" dirty="0"/>
              <a:t>_____________________________________________________________</a:t>
            </a:r>
          </a:p>
          <a:p>
            <a:pPr>
              <a:buNone/>
            </a:pPr>
            <a:endParaRPr lang="en-US" i="1" dirty="0"/>
          </a:p>
          <a:p>
            <a:pPr>
              <a:buNone/>
            </a:pPr>
            <a:r>
              <a:rPr lang="en-US" dirty="0"/>
              <a:t>Here are your requested resources to support report optimization in Direct Lake:</a:t>
            </a:r>
          </a:p>
          <a:p>
            <a:pPr>
              <a:buNone/>
            </a:pPr>
            <a:r>
              <a:rPr lang="en-US" dirty="0"/>
              <a:t>🚀 </a:t>
            </a:r>
            <a:r>
              <a:rPr lang="en-US" b="1" dirty="0">
                <a:hlinkClick r:id="rId3"/>
              </a:rPr>
              <a:t>Pre-Warm Cache Notebook Script (Python)</a:t>
            </a:r>
            <a:br>
              <a:rPr lang="en-US" dirty="0"/>
            </a:br>
            <a:r>
              <a:rPr lang="en-US" dirty="0"/>
              <a:t>📋 </a:t>
            </a:r>
            <a:r>
              <a:rPr lang="en-US" b="1" dirty="0">
                <a:hlinkClick r:id="rId4"/>
              </a:rPr>
              <a:t>Direct Lake Report Performance Checklist (Word)</a:t>
            </a:r>
            <a:endParaRPr lang="en-US" dirty="0"/>
          </a:p>
          <a:p>
            <a:pPr>
              <a:buNone/>
            </a:pPr>
            <a:r>
              <a:rPr lang="en-US" dirty="0"/>
              <a:t>The script can be used in a scheduled Fabric notebook to pre-load key tables into memory, while the checklist helps teams review key design and tuning practices for reliable report performance.</a:t>
            </a:r>
          </a:p>
          <a:p>
            <a:r>
              <a:rPr lang="en-US" dirty="0"/>
              <a:t>Let me know if you’d like this converted into a Power BI Admin guide or if you need DAX tuning tips next!</a:t>
            </a:r>
          </a:p>
          <a:p>
            <a:pPr>
              <a:buNone/>
            </a:pPr>
            <a:endParaRPr lang="en-US" dirty="0"/>
          </a:p>
          <a:p>
            <a:endParaRPr lang="en-US" dirty="0"/>
          </a:p>
        </p:txBody>
      </p:sp>
      <p:sp>
        <p:nvSpPr>
          <p:cNvPr id="4" name="Slide Number Placeholder 3">
            <a:extLst>
              <a:ext uri="{FF2B5EF4-FFF2-40B4-BE49-F238E27FC236}">
                <a16:creationId xmlns:a16="http://schemas.microsoft.com/office/drawing/2014/main" id="{C6E45970-8217-39FA-3F5C-6161D3DFB4D4}"/>
              </a:ext>
            </a:extLst>
          </p:cNvPr>
          <p:cNvSpPr>
            <a:spLocks noGrp="1"/>
          </p:cNvSpPr>
          <p:nvPr>
            <p:ph type="sldNum" sz="quarter" idx="5"/>
          </p:nvPr>
        </p:nvSpPr>
        <p:spPr/>
        <p:txBody>
          <a:bodyPr/>
          <a:lstStyle/>
          <a:p>
            <a:fld id="{12E2553C-6639-40E2-98B0-00DCA45218D8}" type="slidenum">
              <a:rPr lang="en-US" smtClean="0"/>
              <a:t>19</a:t>
            </a:fld>
            <a:endParaRPr lang="en-US"/>
          </a:p>
        </p:txBody>
      </p:sp>
    </p:spTree>
    <p:extLst>
      <p:ext uri="{BB962C8B-B14F-4D97-AF65-F5344CB8AC3E}">
        <p14:creationId xmlns:p14="http://schemas.microsoft.com/office/powerpoint/2010/main" val="3007955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97DB1-DEC3-5A11-9163-85EEBF4377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D51D1-E7FE-1134-2872-06B4B62CD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636CD1-FC5B-278A-C01F-F74492FA71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CABE2D-994C-3AD9-5AE7-F2F07054C88D}"/>
              </a:ext>
            </a:extLst>
          </p:cNvPr>
          <p:cNvSpPr>
            <a:spLocks noGrp="1"/>
          </p:cNvSpPr>
          <p:nvPr>
            <p:ph type="sldNum" sz="quarter" idx="5"/>
          </p:nvPr>
        </p:nvSpPr>
        <p:spPr/>
        <p:txBody>
          <a:bodyPr/>
          <a:lstStyle/>
          <a:p>
            <a:fld id="{12E2553C-6639-40E2-98B0-00DCA45218D8}" type="slidenum">
              <a:rPr lang="en-US" smtClean="0"/>
              <a:t>2</a:t>
            </a:fld>
            <a:endParaRPr lang="en-US"/>
          </a:p>
        </p:txBody>
      </p:sp>
    </p:spTree>
    <p:extLst>
      <p:ext uri="{BB962C8B-B14F-4D97-AF65-F5344CB8AC3E}">
        <p14:creationId xmlns:p14="http://schemas.microsoft.com/office/powerpoint/2010/main" val="2652631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B89FB-98E0-37CD-DD57-0C3B702AC2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B84DA-5027-351D-44C2-6590AC3FF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C4F732-21E4-9F8D-BB39-A6D1B630D6F6}"/>
              </a:ext>
            </a:extLst>
          </p:cNvPr>
          <p:cNvSpPr>
            <a:spLocks noGrp="1"/>
          </p:cNvSpPr>
          <p:nvPr>
            <p:ph type="body" idx="1"/>
          </p:nvPr>
        </p:nvSpPr>
        <p:spPr/>
        <p:txBody>
          <a:bodyPr/>
          <a:lstStyle/>
          <a:p>
            <a:pPr>
              <a:buNone/>
            </a:pPr>
            <a:r>
              <a:rPr lang="en-US" b="1" dirty="0"/>
              <a:t>🎤 Script – Direct Lake Best Practices (Security)</a:t>
            </a:r>
          </a:p>
          <a:p>
            <a:pPr>
              <a:buNone/>
            </a:pPr>
            <a:r>
              <a:rPr lang="en-US" b="1" dirty="0"/>
              <a:t>[Begin Script]</a:t>
            </a:r>
            <a:endParaRPr lang="en-US" dirty="0"/>
          </a:p>
          <a:p>
            <a:pPr>
              <a:buNone/>
            </a:pPr>
            <a:r>
              <a:rPr lang="en-US" i="1" dirty="0"/>
              <a:t>"Now let’s talk about one of the most important aspects of working with </a:t>
            </a:r>
            <a:r>
              <a:rPr lang="en-US" b="1" i="1" dirty="0"/>
              <a:t>Direct Lake</a:t>
            </a:r>
            <a:r>
              <a:rPr lang="en-US" i="1" dirty="0"/>
              <a:t> in Microsoft Fabric—</a:t>
            </a:r>
            <a:r>
              <a:rPr lang="en-US" b="1" i="1" dirty="0"/>
              <a:t>security best practices</a:t>
            </a:r>
            <a:r>
              <a:rPr lang="en-US" i="1" dirty="0"/>
              <a:t>. Securing your data model is critical, especially when it's being accessed by a wide range of business users, applications, or AI-powered tools."</a:t>
            </a:r>
            <a:endParaRPr lang="en-US" dirty="0"/>
          </a:p>
          <a:p>
            <a:pPr>
              <a:buNone/>
            </a:pPr>
            <a:r>
              <a:rPr lang="en-US" b="1" dirty="0"/>
              <a:t>🔐 Apply RLS and OLS in the Semantic Model</a:t>
            </a:r>
          </a:p>
          <a:p>
            <a:pPr>
              <a:buNone/>
            </a:pPr>
            <a:r>
              <a:rPr lang="en-US" i="1" dirty="0"/>
              <a:t>"First and foremost, security enforcement like </a:t>
            </a:r>
            <a:r>
              <a:rPr lang="en-US" b="1" i="1" dirty="0"/>
              <a:t>Row-Level Security (RLS)</a:t>
            </a:r>
            <a:r>
              <a:rPr lang="en-US" i="1" dirty="0"/>
              <a:t> and </a:t>
            </a:r>
            <a:r>
              <a:rPr lang="en-US" b="1" i="1" dirty="0"/>
              <a:t>Object-Level Security (OLS)</a:t>
            </a:r>
            <a:r>
              <a:rPr lang="en-US" i="1" dirty="0"/>
              <a:t> should be implemented directly in the </a:t>
            </a:r>
            <a:r>
              <a:rPr lang="en-US" b="1" i="1" dirty="0"/>
              <a:t>semantic model</a:t>
            </a:r>
            <a:r>
              <a:rPr lang="en-US" i="1" dirty="0"/>
              <a:t>. This ensures that data access is consistently governed, regardless of where or how users interact with the data—whether through Power BI reports, Copilot, or Data Agents."</a:t>
            </a:r>
            <a:endParaRPr lang="en-US" dirty="0"/>
          </a:p>
          <a:p>
            <a:pPr>
              <a:buNone/>
            </a:pPr>
            <a:r>
              <a:rPr lang="en-US" i="1" dirty="0"/>
              <a:t>"For example, a regional manager should only see sales for their assigned region, even when using a conversational interface or exporting to Excel."</a:t>
            </a:r>
            <a:endParaRPr lang="en-US" dirty="0"/>
          </a:p>
          <a:p>
            <a:pPr>
              <a:buNone/>
            </a:pPr>
            <a:r>
              <a:rPr lang="en-US" b="1" dirty="0"/>
              <a:t>👤 Use a Service Principal Name (SPN) for Stability and Security</a:t>
            </a:r>
          </a:p>
          <a:p>
            <a:pPr>
              <a:buNone/>
            </a:pPr>
            <a:r>
              <a:rPr lang="en-US" i="1" dirty="0"/>
              <a:t>"When using </a:t>
            </a:r>
            <a:r>
              <a:rPr lang="en-US" b="1" i="1" dirty="0"/>
              <a:t>RLS</a:t>
            </a:r>
            <a:r>
              <a:rPr lang="en-US" i="1" dirty="0"/>
              <a:t>, it’s strongly recommended to connect your Direct Lake semantic model to the Lakehouse using a </a:t>
            </a:r>
            <a:r>
              <a:rPr lang="en-US" b="1" i="1" dirty="0"/>
              <a:t>Service Principal Name (SPN)</a:t>
            </a:r>
            <a:r>
              <a:rPr lang="en-US" i="1" dirty="0"/>
              <a:t>. This helps maintain a consistent identity layer during query execution, which is crucial for predictable security behavior."</a:t>
            </a:r>
            <a:endParaRPr lang="en-US" dirty="0"/>
          </a:p>
          <a:p>
            <a:pPr>
              <a:buNone/>
            </a:pPr>
            <a:r>
              <a:rPr lang="en-US" i="1" dirty="0"/>
              <a:t>"Think of the SPN as a trusted application identity. It ensures that your RLS filters are evaluated correctly and consistently—especially in automated processes, enterprise reports, and scheduled refreshes."</a:t>
            </a:r>
            <a:endParaRPr lang="en-US" dirty="0"/>
          </a:p>
          <a:p>
            <a:pPr>
              <a:buNone/>
            </a:pPr>
            <a:r>
              <a:rPr lang="en-US" b="1" dirty="0"/>
              <a:t>🔄 Note: This May Evolve with OneLake Security Enhancements</a:t>
            </a:r>
          </a:p>
          <a:p>
            <a:pPr>
              <a:buNone/>
            </a:pPr>
            <a:r>
              <a:rPr lang="en-US" i="1" dirty="0"/>
              <a:t>"It’s important to note that this SPN-based recommendation is based on </a:t>
            </a:r>
            <a:r>
              <a:rPr lang="en-US" b="1" i="1" dirty="0"/>
              <a:t>current behavior</a:t>
            </a:r>
            <a:r>
              <a:rPr lang="en-US" i="1" dirty="0"/>
              <a:t>. Microsoft is actively evolving </a:t>
            </a:r>
            <a:r>
              <a:rPr lang="en-US" b="1" i="1" dirty="0" err="1"/>
              <a:t>OneLake’s</a:t>
            </a:r>
            <a:r>
              <a:rPr lang="en-US" b="1" i="1" dirty="0"/>
              <a:t> native security model</a:t>
            </a:r>
            <a:r>
              <a:rPr lang="en-US" i="1" dirty="0"/>
              <a:t>, and in the future, some of this guidance may shift as more granular, identity-aware security features become available directly within the data storage layer."</a:t>
            </a:r>
            <a:endParaRPr lang="en-US" dirty="0"/>
          </a:p>
          <a:p>
            <a:pPr>
              <a:buNone/>
            </a:pPr>
            <a:r>
              <a:rPr lang="en-US" i="1" dirty="0"/>
              <a:t>"But for now, using an SPN provides the most reliable way to preserve RLS logic across workloads."</a:t>
            </a:r>
            <a:endParaRPr lang="en-US" dirty="0"/>
          </a:p>
          <a:p>
            <a:pPr>
              <a:buNone/>
            </a:pPr>
            <a:r>
              <a:rPr lang="en-US" b="1" dirty="0"/>
              <a:t>✅ [Wrap Up]</a:t>
            </a:r>
          </a:p>
          <a:p>
            <a:pPr>
              <a:buNone/>
            </a:pPr>
            <a:r>
              <a:rPr lang="en-US" i="1" dirty="0"/>
              <a:t>"To summarize: if you're using Direct Lake, make sure your semantic model includes </a:t>
            </a:r>
            <a:r>
              <a:rPr lang="en-US" b="1" i="1" dirty="0"/>
              <a:t>RLS and OLS</a:t>
            </a:r>
            <a:r>
              <a:rPr lang="en-US" i="1" dirty="0"/>
              <a:t> to enforce access control. And when connecting to Lakehouse data, use a </a:t>
            </a:r>
            <a:r>
              <a:rPr lang="en-US" b="1" i="1" dirty="0"/>
              <a:t>Service Principal Name</a:t>
            </a:r>
            <a:r>
              <a:rPr lang="en-US" i="1" dirty="0"/>
              <a:t> to maintain consistent security behavior—especially when deploying reports or data agents that rely on role-based filtering."</a:t>
            </a:r>
            <a:endParaRPr lang="en-US" dirty="0"/>
          </a:p>
          <a:p>
            <a:pPr>
              <a:buNone/>
            </a:pPr>
            <a:r>
              <a:rPr lang="en-US" i="1" dirty="0"/>
              <a:t>"These practices help ensure that </a:t>
            </a:r>
            <a:r>
              <a:rPr lang="en-US" b="1" i="1" dirty="0"/>
              <a:t>data access is secure, governed, and reliable</a:t>
            </a:r>
            <a:r>
              <a:rPr lang="en-US" i="1" dirty="0"/>
              <a:t>—no matter how users interact with it."</a:t>
            </a:r>
            <a:endParaRPr lang="en-US" dirty="0"/>
          </a:p>
          <a:p>
            <a:endParaRPr lang="en-US" dirty="0"/>
          </a:p>
          <a:p>
            <a:endParaRPr lang="en-US" dirty="0"/>
          </a:p>
          <a:p>
            <a:r>
              <a:rPr lang="en-US" dirty="0"/>
              <a:t>____________________________________________</a:t>
            </a:r>
          </a:p>
          <a:p>
            <a:endParaRPr lang="en-US" dirty="0"/>
          </a:p>
          <a:p>
            <a:pPr>
              <a:buNone/>
            </a:pPr>
            <a:r>
              <a:rPr lang="en-US" dirty="0"/>
              <a:t>Here are your requested resources to support secure implementation of </a:t>
            </a:r>
            <a:r>
              <a:rPr lang="en-US" b="1" dirty="0"/>
              <a:t>Direct Lake with RLS</a:t>
            </a:r>
            <a:r>
              <a:rPr lang="en-US" dirty="0"/>
              <a:t>:</a:t>
            </a:r>
          </a:p>
          <a:p>
            <a:pPr>
              <a:buNone/>
            </a:pPr>
            <a:r>
              <a:rPr lang="en-US" dirty="0"/>
              <a:t>📊 </a:t>
            </a:r>
            <a:r>
              <a:rPr lang="en-US" b="1" dirty="0">
                <a:hlinkClick r:id="rId3"/>
              </a:rPr>
              <a:t>SPN-Based Access Flow – PowerPoint Slide</a:t>
            </a:r>
            <a:br>
              <a:rPr lang="en-US" dirty="0"/>
            </a:br>
            <a:r>
              <a:rPr lang="en-US" dirty="0"/>
              <a:t>📝 </a:t>
            </a:r>
            <a:r>
              <a:rPr lang="en-US" b="1" dirty="0">
                <a:hlinkClick r:id="rId4"/>
              </a:rPr>
              <a:t>RLS Rules Definition Template – Word Document</a:t>
            </a:r>
            <a:endParaRPr lang="en-US" dirty="0"/>
          </a:p>
          <a:p>
            <a:pPr>
              <a:buNone/>
            </a:pPr>
            <a:r>
              <a:rPr lang="en-US" dirty="0"/>
              <a:t>These tools will help you:</a:t>
            </a:r>
          </a:p>
          <a:p>
            <a:pPr>
              <a:buFont typeface="Arial" panose="020B0604020202020204" pitchFamily="34" charset="0"/>
              <a:buChar char="•"/>
            </a:pPr>
            <a:r>
              <a:rPr lang="en-US" dirty="0"/>
              <a:t>Visually communicate the SPN-based architecture for secure access</a:t>
            </a:r>
          </a:p>
          <a:p>
            <a:pPr>
              <a:buFont typeface="Arial" panose="020B0604020202020204" pitchFamily="34" charset="0"/>
              <a:buChar char="•"/>
            </a:pPr>
            <a:r>
              <a:rPr lang="en-US" dirty="0"/>
              <a:t>Plan and document role-based filters within your semantic model</a:t>
            </a:r>
          </a:p>
          <a:p>
            <a:endParaRPr lang="en-US" dirty="0"/>
          </a:p>
          <a:p>
            <a:endParaRPr lang="en-US" dirty="0"/>
          </a:p>
          <a:p>
            <a:r>
              <a:rPr lang="en-US" dirty="0"/>
              <a:t>_______________________</a:t>
            </a:r>
          </a:p>
          <a:p>
            <a:endParaRPr lang="en-US" dirty="0"/>
          </a:p>
          <a:p>
            <a:pPr>
              <a:buNone/>
            </a:pPr>
            <a:r>
              <a:rPr lang="en-US" dirty="0"/>
              <a:t>Here are the updated resources with </a:t>
            </a:r>
            <a:r>
              <a:rPr lang="en-US" b="1" dirty="0"/>
              <a:t>Azure AD Security Group integration</a:t>
            </a:r>
            <a:r>
              <a:rPr lang="en-US" dirty="0"/>
              <a:t> added:</a:t>
            </a:r>
          </a:p>
          <a:p>
            <a:pPr>
              <a:buNone/>
            </a:pPr>
            <a:r>
              <a:rPr lang="en-US" dirty="0"/>
              <a:t>🔐 </a:t>
            </a:r>
            <a:r>
              <a:rPr lang="en-US" b="1" dirty="0">
                <a:hlinkClick r:id="rId5"/>
              </a:rPr>
              <a:t>SPN-Based Access Flow with Azure AD – PowerPoint</a:t>
            </a:r>
            <a:br>
              <a:rPr lang="en-US" dirty="0"/>
            </a:br>
            <a:r>
              <a:rPr lang="en-US" dirty="0"/>
              <a:t>📘 </a:t>
            </a:r>
            <a:r>
              <a:rPr lang="en-US" b="1" dirty="0">
                <a:hlinkClick r:id="rId6"/>
              </a:rPr>
              <a:t>RLS Rules Template with Azure AD Integration – Word Document</a:t>
            </a:r>
            <a:endParaRPr lang="en-US" dirty="0"/>
          </a:p>
          <a:p>
            <a:pPr>
              <a:buNone/>
            </a:pPr>
            <a:r>
              <a:rPr lang="en-US" dirty="0"/>
              <a:t>These updates help clarify how to enforce scalable role-based access using Azure AD groups within Direct Lake security architecture.</a:t>
            </a:r>
          </a:p>
          <a:p>
            <a:pPr>
              <a:buNone/>
            </a:pPr>
            <a:endParaRPr lang="en-US" dirty="0"/>
          </a:p>
          <a:p>
            <a:pPr>
              <a:buNone/>
            </a:pPr>
            <a:r>
              <a:rPr lang="en-US" dirty="0"/>
              <a:t>______________________________</a:t>
            </a:r>
          </a:p>
          <a:p>
            <a:pPr>
              <a:buNone/>
            </a:pPr>
            <a:endParaRPr lang="en-US" dirty="0"/>
          </a:p>
          <a:p>
            <a:pPr>
              <a:buNone/>
            </a:pPr>
            <a:r>
              <a:rPr lang="en-US" dirty="0"/>
              <a:t>Here is your requested resource:</a:t>
            </a:r>
          </a:p>
          <a:p>
            <a:pPr>
              <a:buNone/>
            </a:pPr>
            <a:r>
              <a:rPr lang="en-US" dirty="0"/>
              <a:t>📄 </a:t>
            </a:r>
            <a:r>
              <a:rPr lang="en-US" b="1" dirty="0">
                <a:hlinkClick r:id="rId7"/>
              </a:rPr>
              <a:t>Power BI Deployment Pipeline &amp; Access Review Checklist</a:t>
            </a:r>
            <a:endParaRPr lang="en-US" dirty="0"/>
          </a:p>
          <a:p>
            <a:pPr>
              <a:buNone/>
            </a:pPr>
            <a:r>
              <a:rPr lang="en-US" dirty="0"/>
              <a:t>This document covers:</a:t>
            </a:r>
          </a:p>
          <a:p>
            <a:pPr>
              <a:buFont typeface="Arial" panose="020B0604020202020204" pitchFamily="34" charset="0"/>
              <a:buChar char="•"/>
            </a:pPr>
            <a:r>
              <a:rPr lang="en-US" dirty="0"/>
              <a:t>Best practices for Dev/Test/Prod pipeline integration</a:t>
            </a:r>
          </a:p>
          <a:p>
            <a:pPr>
              <a:buFont typeface="Arial" panose="020B0604020202020204" pitchFamily="34" charset="0"/>
              <a:buChar char="•"/>
            </a:pPr>
            <a:r>
              <a:rPr lang="en-US" dirty="0"/>
              <a:t>Secure use of SPNs with Direct Lake</a:t>
            </a:r>
          </a:p>
          <a:p>
            <a:pPr>
              <a:buFont typeface="Arial" panose="020B0604020202020204" pitchFamily="34" charset="0"/>
              <a:buChar char="•"/>
            </a:pPr>
            <a:r>
              <a:rPr lang="en-US" dirty="0"/>
              <a:t>RLS/OLS validation steps</a:t>
            </a:r>
          </a:p>
          <a:p>
            <a:pPr>
              <a:buFont typeface="Arial" panose="020B0604020202020204" pitchFamily="34" charset="0"/>
              <a:buChar char="•"/>
            </a:pPr>
            <a:r>
              <a:rPr lang="en-US" dirty="0"/>
              <a:t>Azure AD-based access review</a:t>
            </a:r>
          </a:p>
          <a:p>
            <a:pPr>
              <a:buFont typeface="Arial" panose="020B0604020202020204" pitchFamily="34" charset="0"/>
              <a:buChar char="•"/>
            </a:pPr>
            <a:r>
              <a:rPr lang="en-US" dirty="0"/>
              <a:t>Monitoring and audit recommendations</a:t>
            </a:r>
          </a:p>
          <a:p>
            <a:pPr>
              <a:buNone/>
            </a:pPr>
            <a:endParaRPr lang="en-US" dirty="0"/>
          </a:p>
          <a:p>
            <a:pPr>
              <a:buNone/>
            </a:pPr>
            <a:endParaRPr lang="en-US" dirty="0"/>
          </a:p>
          <a:p>
            <a:pPr>
              <a:buNone/>
            </a:pPr>
            <a:r>
              <a:rPr lang="en-US" dirty="0"/>
              <a:t>__________________________</a:t>
            </a:r>
          </a:p>
          <a:p>
            <a:pPr>
              <a:buNone/>
            </a:pPr>
            <a:endParaRPr lang="en-US" dirty="0"/>
          </a:p>
          <a:p>
            <a:pPr>
              <a:buNone/>
            </a:pPr>
            <a:endParaRPr lang="en-US" dirty="0"/>
          </a:p>
          <a:p>
            <a:endParaRPr lang="en-US" dirty="0"/>
          </a:p>
        </p:txBody>
      </p:sp>
      <p:sp>
        <p:nvSpPr>
          <p:cNvPr id="4" name="Slide Number Placeholder 3">
            <a:extLst>
              <a:ext uri="{FF2B5EF4-FFF2-40B4-BE49-F238E27FC236}">
                <a16:creationId xmlns:a16="http://schemas.microsoft.com/office/drawing/2014/main" id="{07167C91-6153-8705-A27B-705E4279E285}"/>
              </a:ext>
            </a:extLst>
          </p:cNvPr>
          <p:cNvSpPr>
            <a:spLocks noGrp="1"/>
          </p:cNvSpPr>
          <p:nvPr>
            <p:ph type="sldNum" sz="quarter" idx="5"/>
          </p:nvPr>
        </p:nvSpPr>
        <p:spPr/>
        <p:txBody>
          <a:bodyPr/>
          <a:lstStyle/>
          <a:p>
            <a:fld id="{12E2553C-6639-40E2-98B0-00DCA45218D8}" type="slidenum">
              <a:rPr lang="en-US" smtClean="0"/>
              <a:t>20</a:t>
            </a:fld>
            <a:endParaRPr lang="en-US"/>
          </a:p>
        </p:txBody>
      </p:sp>
    </p:spTree>
    <p:extLst>
      <p:ext uri="{BB962C8B-B14F-4D97-AF65-F5344CB8AC3E}">
        <p14:creationId xmlns:p14="http://schemas.microsoft.com/office/powerpoint/2010/main" val="2140021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7593B-2808-75AD-8CCC-810C7A7271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DDAAB7-2FA0-2B8D-14A4-1BBCA82A92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3D412-46A4-70AE-F2E8-087F6CC0DFBE}"/>
              </a:ext>
            </a:extLst>
          </p:cNvPr>
          <p:cNvSpPr>
            <a:spLocks noGrp="1"/>
          </p:cNvSpPr>
          <p:nvPr>
            <p:ph type="body" idx="1"/>
          </p:nvPr>
        </p:nvSpPr>
        <p:spPr/>
        <p:txBody>
          <a:bodyPr/>
          <a:lstStyle/>
          <a:p>
            <a:pPr>
              <a:buNone/>
            </a:pPr>
            <a:r>
              <a:rPr lang="en-US" b="1" dirty="0"/>
              <a:t>Slide Title: Direct Lake Best Practices – Refresh</a:t>
            </a:r>
            <a:endParaRPr lang="en-US" dirty="0"/>
          </a:p>
          <a:p>
            <a:pPr>
              <a:buNone/>
            </a:pPr>
            <a:r>
              <a:rPr lang="en-US" i="1" dirty="0"/>
              <a:t>"Now let’s explore how refreshing works in Direct Lake—and why we need to start thinking about it differently than with traditional import models."</a:t>
            </a:r>
            <a:endParaRPr lang="en-US" dirty="0"/>
          </a:p>
          <a:p>
            <a:pPr>
              <a:buNone/>
            </a:pPr>
            <a:r>
              <a:rPr lang="en-US" b="1" dirty="0"/>
              <a:t>1. Reframing: A New Kind of Refresh</a:t>
            </a:r>
          </a:p>
          <a:p>
            <a:pPr>
              <a:buNone/>
            </a:pPr>
            <a:r>
              <a:rPr lang="en-US" dirty="0"/>
              <a:t>"In Direct Lake, we don’t technically </a:t>
            </a:r>
            <a:r>
              <a:rPr lang="en-US" i="1" dirty="0"/>
              <a:t>refresh</a:t>
            </a:r>
            <a:r>
              <a:rPr lang="en-US" dirty="0"/>
              <a:t> in the traditional Power BI sense. Instead, we ‘reframe’ the semantic model.</a:t>
            </a:r>
            <a:br>
              <a:rPr lang="en-US" dirty="0"/>
            </a:br>
            <a:r>
              <a:rPr lang="en-US" dirty="0"/>
              <a:t>Reframing simply means the model re-points to the latest version of the Delta tables in OneLake.</a:t>
            </a:r>
            <a:br>
              <a:rPr lang="en-US" dirty="0"/>
            </a:br>
            <a:r>
              <a:rPr lang="en-US" dirty="0"/>
              <a:t>It’s a lightweight and low-cost operation—you're not moving or reprocessing data, just refreshing the view."</a:t>
            </a:r>
          </a:p>
          <a:p>
            <a:pPr>
              <a:buNone/>
            </a:pPr>
            <a:r>
              <a:rPr lang="en-US" b="1" dirty="0"/>
              <a:t>2. Control Your Refresh Behavior</a:t>
            </a:r>
          </a:p>
          <a:p>
            <a:pPr>
              <a:buNone/>
            </a:pPr>
            <a:r>
              <a:rPr lang="en-US" dirty="0"/>
              <a:t>"By default, Power BI may try to auto-refresh the semantic model when it detects changes. But in many enterprise scenarios, this might not align with your data load patterns.</a:t>
            </a:r>
            <a:br>
              <a:rPr lang="en-US" dirty="0"/>
            </a:br>
            <a:r>
              <a:rPr lang="en-US" dirty="0"/>
              <a:t>So, it’s a good idea to </a:t>
            </a:r>
            <a:r>
              <a:rPr lang="en-US" b="1" dirty="0"/>
              <a:t>turn off auto Direct Lake refresh</a:t>
            </a:r>
            <a:r>
              <a:rPr lang="en-US" dirty="0"/>
              <a:t> in the semantic model settings—especially in production environments.</a:t>
            </a:r>
            <a:br>
              <a:rPr lang="en-US" dirty="0"/>
            </a:br>
            <a:r>
              <a:rPr lang="en-US" dirty="0"/>
              <a:t>This gives you more control over when and how the model reframes."</a:t>
            </a:r>
          </a:p>
          <a:p>
            <a:pPr>
              <a:buNone/>
            </a:pPr>
            <a:r>
              <a:rPr lang="en-US" b="1" dirty="0"/>
              <a:t>3. Use Data Factory or Notebooks to Trigger Reframes</a:t>
            </a:r>
          </a:p>
          <a:p>
            <a:pPr>
              <a:buNone/>
            </a:pPr>
            <a:r>
              <a:rPr lang="en-US" dirty="0"/>
              <a:t>"Instead of relying on automatic refreshes, </a:t>
            </a:r>
            <a:r>
              <a:rPr lang="en-US" b="1" dirty="0"/>
              <a:t>use orchestration tools like Fabric Data Factory pipelines or Notebooks</a:t>
            </a:r>
            <a:r>
              <a:rPr lang="en-US" dirty="0"/>
              <a:t> to explicitly trigger semantic model reframing.</a:t>
            </a:r>
            <a:br>
              <a:rPr lang="en-US" dirty="0"/>
            </a:br>
            <a:r>
              <a:rPr lang="en-US" dirty="0"/>
              <a:t>If you have subject areas with staggered loading times—say, sales loads hourly but HR loads nightly—consider </a:t>
            </a:r>
            <a:r>
              <a:rPr lang="en-US" b="1" dirty="0"/>
              <a:t>table-level refreshes</a:t>
            </a:r>
            <a:r>
              <a:rPr lang="en-US" dirty="0"/>
              <a:t>. This way, you don’t disrupt other tables unnecessarily."</a:t>
            </a:r>
          </a:p>
          <a:p>
            <a:pPr>
              <a:buNone/>
            </a:pPr>
            <a:r>
              <a:rPr lang="en-US" b="1" dirty="0"/>
              <a:t>4. Pre-Warm the Cache for Key Metrics</a:t>
            </a:r>
          </a:p>
          <a:p>
            <a:pPr>
              <a:buNone/>
            </a:pPr>
            <a:r>
              <a:rPr lang="en-US" dirty="0"/>
              <a:t>"While Direct Lake fetches data on demand, the </a:t>
            </a:r>
            <a:r>
              <a:rPr lang="en-US" b="1" dirty="0"/>
              <a:t>first load can be slower</a:t>
            </a:r>
            <a:r>
              <a:rPr lang="en-US" dirty="0"/>
              <a:t>—especially if you're accessing large datasets or complex calculations.</a:t>
            </a:r>
            <a:br>
              <a:rPr lang="en-US" dirty="0"/>
            </a:br>
            <a:r>
              <a:rPr lang="en-US" dirty="0"/>
              <a:t>To optimize the first-user experience, </a:t>
            </a:r>
            <a:r>
              <a:rPr lang="en-US" b="1" dirty="0"/>
              <a:t>identify your most used metrics or columns</a:t>
            </a:r>
            <a:r>
              <a:rPr lang="en-US" dirty="0"/>
              <a:t> and </a:t>
            </a:r>
            <a:r>
              <a:rPr lang="en-US" b="1" dirty="0"/>
              <a:t>pre-warm the cache</a:t>
            </a:r>
            <a:r>
              <a:rPr lang="en-US" dirty="0"/>
              <a:t> using Power BI or scripted queries in a Notebook.</a:t>
            </a:r>
            <a:br>
              <a:rPr lang="en-US" dirty="0"/>
            </a:br>
            <a:r>
              <a:rPr lang="en-US" dirty="0"/>
              <a:t>This ensures the model is responsive right from the first interaction."</a:t>
            </a:r>
          </a:p>
          <a:p>
            <a:pPr>
              <a:buNone/>
            </a:pPr>
            <a:r>
              <a:rPr lang="en-US" b="1" dirty="0"/>
              <a:t>Closing Thought:</a:t>
            </a:r>
          </a:p>
          <a:p>
            <a:pPr>
              <a:buNone/>
            </a:pPr>
            <a:r>
              <a:rPr lang="en-US" i="1" dirty="0"/>
              <a:t>“Think of Direct Lake refresh not as a heavy-duty data operation, but as a smart way to keep your semantic model aligned with reality—with precision, performance, and cost-efficiency.”</a:t>
            </a:r>
          </a:p>
          <a:p>
            <a:pPr>
              <a:buNone/>
            </a:pPr>
            <a:endParaRPr lang="en-US" i="1" dirty="0"/>
          </a:p>
          <a:p>
            <a:pPr>
              <a:buNone/>
            </a:pPr>
            <a:r>
              <a:rPr lang="en-US" i="1" dirty="0"/>
              <a:t>______________________________________</a:t>
            </a:r>
          </a:p>
          <a:p>
            <a:pPr>
              <a:buNone/>
            </a:pPr>
            <a:endParaRPr lang="en-US" i="1" dirty="0"/>
          </a:p>
          <a:p>
            <a:pPr>
              <a:buNone/>
            </a:pPr>
            <a:r>
              <a:rPr lang="en-US" b="1" dirty="0"/>
              <a:t>🎯 Scenario</a:t>
            </a:r>
          </a:p>
          <a:p>
            <a:pPr>
              <a:buNone/>
            </a:pPr>
            <a:r>
              <a:rPr lang="en-US" dirty="0"/>
              <a:t>You have a Direct Lake semantic model in Microsoft Fabric. You want to:</a:t>
            </a:r>
          </a:p>
          <a:p>
            <a:pPr>
              <a:buFont typeface="+mj-lt"/>
              <a:buAutoNum type="arabicPeriod"/>
            </a:pPr>
            <a:r>
              <a:rPr lang="en-US" b="1" dirty="0"/>
              <a:t>Turn off auto-refresh</a:t>
            </a:r>
            <a:r>
              <a:rPr lang="en-US" dirty="0"/>
              <a:t> on the model.</a:t>
            </a:r>
          </a:p>
          <a:p>
            <a:pPr>
              <a:buFont typeface="+mj-lt"/>
              <a:buAutoNum type="arabicPeriod"/>
            </a:pPr>
            <a:r>
              <a:rPr lang="en-US" b="1" dirty="0"/>
              <a:t>Trigger a manual refresh (reframe)</a:t>
            </a:r>
            <a:r>
              <a:rPr lang="en-US" dirty="0"/>
              <a:t> using a Fabric Notebook or pipeline.</a:t>
            </a:r>
          </a:p>
          <a:p>
            <a:pPr>
              <a:buFont typeface="+mj-lt"/>
              <a:buAutoNum type="arabicPeriod"/>
            </a:pPr>
            <a:r>
              <a:rPr lang="en-US" b="1" dirty="0"/>
              <a:t>Refresh specific tables</a:t>
            </a:r>
            <a:r>
              <a:rPr lang="en-US" dirty="0"/>
              <a:t> based on subject area update schedules.</a:t>
            </a:r>
          </a:p>
          <a:p>
            <a:pPr>
              <a:buFont typeface="+mj-lt"/>
              <a:buAutoNum type="arabicPeriod"/>
            </a:pPr>
            <a:r>
              <a:rPr lang="en-US" b="1" dirty="0"/>
              <a:t>Pre-warm the cache</a:t>
            </a:r>
            <a:r>
              <a:rPr lang="en-US" dirty="0"/>
              <a:t> by querying the most-used DAX measures.</a:t>
            </a:r>
          </a:p>
          <a:p>
            <a:pPr>
              <a:buNone/>
            </a:pPr>
            <a:r>
              <a:rPr lang="en-US" b="1" dirty="0"/>
              <a:t>⚙️ Automation Script (Python using </a:t>
            </a:r>
            <a:r>
              <a:rPr lang="en-US" b="1" dirty="0" err="1"/>
              <a:t>pymsol</a:t>
            </a:r>
            <a:r>
              <a:rPr lang="en-US" b="1" dirty="0"/>
              <a:t> &amp; REST API)</a:t>
            </a:r>
          </a:p>
          <a:p>
            <a:pPr>
              <a:buNone/>
            </a:pPr>
            <a:r>
              <a:rPr lang="en-US" dirty="0"/>
              <a:t>Prerequisites:</a:t>
            </a:r>
          </a:p>
          <a:p>
            <a:pPr>
              <a:buFont typeface="Arial" panose="020B0604020202020204" pitchFamily="34" charset="0"/>
              <a:buChar char="•"/>
            </a:pPr>
            <a:r>
              <a:rPr lang="en-US" dirty="0" err="1"/>
              <a:t>pymsol</a:t>
            </a:r>
            <a:r>
              <a:rPr lang="en-US" dirty="0"/>
              <a:t> installed and configured (pip install </a:t>
            </a:r>
            <a:r>
              <a:rPr lang="en-US" dirty="0" err="1"/>
              <a:t>pymsol</a:t>
            </a:r>
            <a:r>
              <a:rPr lang="en-US" dirty="0"/>
              <a:t>)</a:t>
            </a:r>
          </a:p>
          <a:p>
            <a:pPr>
              <a:buFont typeface="Arial" panose="020B0604020202020204" pitchFamily="34" charset="0"/>
              <a:buChar char="•"/>
            </a:pPr>
            <a:r>
              <a:rPr lang="en-US" dirty="0"/>
              <a:t>Workspace ID and semantic model ID</a:t>
            </a:r>
          </a:p>
          <a:p>
            <a:pPr>
              <a:buFont typeface="Arial" panose="020B0604020202020204" pitchFamily="34" charset="0"/>
              <a:buChar char="•"/>
            </a:pPr>
            <a:r>
              <a:rPr lang="en-US" dirty="0"/>
              <a:t>A service principal with necessary access</a:t>
            </a:r>
          </a:p>
          <a:p>
            <a:pPr>
              <a:buFont typeface="Arial" panose="020B0604020202020204" pitchFamily="34" charset="0"/>
              <a:buChar char="•"/>
            </a:pPr>
            <a:r>
              <a:rPr lang="en-US" dirty="0"/>
              <a:t>Microsoft Fabric REST API access token (via </a:t>
            </a:r>
            <a:r>
              <a:rPr lang="en-US" dirty="0" err="1"/>
              <a:t>msal</a:t>
            </a:r>
            <a:r>
              <a:rPr lang="en-US" dirty="0"/>
              <a:t> or </a:t>
            </a:r>
            <a:r>
              <a:rPr lang="en-US" dirty="0" err="1"/>
              <a:t>pymsol</a:t>
            </a:r>
            <a:r>
              <a:rPr lang="en-US" dirty="0"/>
              <a:t>)</a:t>
            </a:r>
          </a:p>
          <a:p>
            <a:pPr>
              <a:buNone/>
            </a:pPr>
            <a:r>
              <a:rPr lang="en-US" b="1" dirty="0"/>
              <a:t>🔐 Step 1: Authenticate and Get Access Token</a:t>
            </a:r>
          </a:p>
          <a:p>
            <a:pPr>
              <a:buNone/>
            </a:pPr>
            <a:r>
              <a:rPr lang="en-US" dirty="0"/>
              <a:t>from </a:t>
            </a:r>
            <a:r>
              <a:rPr lang="en-US" dirty="0" err="1"/>
              <a:t>pymsol.auth</a:t>
            </a:r>
            <a:r>
              <a:rPr lang="en-US" dirty="0"/>
              <a:t> import </a:t>
            </a:r>
            <a:r>
              <a:rPr lang="en-US" dirty="0" err="1"/>
              <a:t>DeviceCodeLogin</a:t>
            </a:r>
            <a:r>
              <a:rPr lang="en-US" dirty="0"/>
              <a:t> from </a:t>
            </a:r>
            <a:r>
              <a:rPr lang="en-US" dirty="0" err="1"/>
              <a:t>pymsol.fabric</a:t>
            </a:r>
            <a:r>
              <a:rPr lang="en-US" dirty="0"/>
              <a:t> import </a:t>
            </a:r>
            <a:r>
              <a:rPr lang="en-US" dirty="0" err="1"/>
              <a:t>FabricClient</a:t>
            </a:r>
            <a:r>
              <a:rPr lang="en-US" dirty="0"/>
              <a:t> # Authenticate using device login or service principal credentials auth = </a:t>
            </a:r>
            <a:r>
              <a:rPr lang="en-US" dirty="0" err="1"/>
              <a:t>DeviceCodeLogin</a:t>
            </a:r>
            <a:r>
              <a:rPr lang="en-US" dirty="0"/>
              <a:t>(</a:t>
            </a:r>
            <a:r>
              <a:rPr lang="en-US" dirty="0" err="1"/>
              <a:t>tenant_id</a:t>
            </a:r>
            <a:r>
              <a:rPr lang="en-US" dirty="0"/>
              <a:t>="your-tenant-id") fabric = </a:t>
            </a:r>
            <a:r>
              <a:rPr lang="en-US" dirty="0" err="1"/>
              <a:t>FabricClient</a:t>
            </a:r>
            <a:r>
              <a:rPr lang="en-US" dirty="0"/>
              <a:t>(auth=auth) # Set IDs </a:t>
            </a:r>
            <a:r>
              <a:rPr lang="en-US" dirty="0" err="1"/>
              <a:t>workspace_id</a:t>
            </a:r>
            <a:r>
              <a:rPr lang="en-US" dirty="0"/>
              <a:t> = "your-workspace-id" </a:t>
            </a:r>
            <a:r>
              <a:rPr lang="en-US" dirty="0" err="1"/>
              <a:t>semantic_model_id</a:t>
            </a:r>
            <a:r>
              <a:rPr lang="en-US" dirty="0"/>
              <a:t> = "your-semantic-model-id" </a:t>
            </a:r>
            <a:r>
              <a:rPr lang="en-US" b="1" dirty="0"/>
              <a:t>🚫 Step 2: Disable Auto Refresh (optional, one-time setting)</a:t>
            </a:r>
          </a:p>
          <a:p>
            <a:pPr>
              <a:buNone/>
            </a:pPr>
            <a:r>
              <a:rPr lang="en-US" dirty="0"/>
              <a:t>Only needed if auto-refresh is currently enabled.</a:t>
            </a:r>
          </a:p>
          <a:p>
            <a:pPr>
              <a:buNone/>
            </a:pPr>
            <a:r>
              <a:rPr lang="en-US" dirty="0"/>
              <a:t>response = </a:t>
            </a:r>
            <a:r>
              <a:rPr lang="en-US" dirty="0" err="1"/>
              <a:t>fabric.patch</a:t>
            </a:r>
            <a:r>
              <a:rPr lang="en-US" dirty="0"/>
              <a:t>( f"/v1/workspaces/{</a:t>
            </a:r>
            <a:r>
              <a:rPr lang="en-US" dirty="0" err="1"/>
              <a:t>workspace_id</a:t>
            </a:r>
            <a:r>
              <a:rPr lang="en-US" dirty="0"/>
              <a:t>}/</a:t>
            </a:r>
            <a:r>
              <a:rPr lang="en-US" dirty="0" err="1"/>
              <a:t>semanticModels</a:t>
            </a:r>
            <a:r>
              <a:rPr lang="en-US" dirty="0"/>
              <a:t>/{</a:t>
            </a:r>
            <a:r>
              <a:rPr lang="en-US" dirty="0" err="1"/>
              <a:t>semantic_model_id</a:t>
            </a:r>
            <a:r>
              <a:rPr lang="en-US" dirty="0"/>
              <a:t>}/settings", </a:t>
            </a:r>
            <a:r>
              <a:rPr lang="en-US" dirty="0" err="1"/>
              <a:t>json</a:t>
            </a:r>
            <a:r>
              <a:rPr lang="en-US" dirty="0"/>
              <a:t>={ "</a:t>
            </a:r>
            <a:r>
              <a:rPr lang="en-US" dirty="0" err="1"/>
              <a:t>autoRefresh</a:t>
            </a:r>
            <a:r>
              <a:rPr lang="en-US" dirty="0"/>
              <a:t>": False } ) print("Auto-refresh disabled:", </a:t>
            </a:r>
            <a:r>
              <a:rPr lang="en-US" dirty="0" err="1"/>
              <a:t>response.status_code</a:t>
            </a:r>
            <a:r>
              <a:rPr lang="en-US" dirty="0"/>
              <a:t> == 200) </a:t>
            </a:r>
            <a:r>
              <a:rPr lang="en-US" b="1" dirty="0"/>
              <a:t>✅ Step 3: Trigger a Reframe (Model or Table-Level)</a:t>
            </a:r>
          </a:p>
          <a:p>
            <a:pPr>
              <a:buNone/>
            </a:pPr>
            <a:r>
              <a:rPr lang="en-US" dirty="0"/>
              <a:t># Trigger a full semantic model refresh response = </a:t>
            </a:r>
            <a:r>
              <a:rPr lang="en-US" dirty="0" err="1"/>
              <a:t>fabric.post</a:t>
            </a:r>
            <a:r>
              <a:rPr lang="en-US" dirty="0"/>
              <a:t>( f"/v1/workspaces/{</a:t>
            </a:r>
            <a:r>
              <a:rPr lang="en-US" dirty="0" err="1"/>
              <a:t>workspace_id</a:t>
            </a:r>
            <a:r>
              <a:rPr lang="en-US" dirty="0"/>
              <a:t>}/</a:t>
            </a:r>
            <a:r>
              <a:rPr lang="en-US" dirty="0" err="1"/>
              <a:t>semanticModels</a:t>
            </a:r>
            <a:r>
              <a:rPr lang="en-US" dirty="0"/>
              <a:t>/{</a:t>
            </a:r>
            <a:r>
              <a:rPr lang="en-US" dirty="0" err="1"/>
              <a:t>semantic_model_id</a:t>
            </a:r>
            <a:r>
              <a:rPr lang="en-US" dirty="0"/>
              <a:t>}/refreshes", </a:t>
            </a:r>
            <a:r>
              <a:rPr lang="en-US" dirty="0" err="1"/>
              <a:t>json</a:t>
            </a:r>
            <a:r>
              <a:rPr lang="en-US" dirty="0"/>
              <a:t>={ "</a:t>
            </a:r>
            <a:r>
              <a:rPr lang="en-US" dirty="0" err="1"/>
              <a:t>refreshType</a:t>
            </a:r>
            <a:r>
              <a:rPr lang="en-US" dirty="0"/>
              <a:t>": "Reframe", "mode": "Full" } ) print("Semantic model reframe triggered:", </a:t>
            </a:r>
            <a:r>
              <a:rPr lang="en-US" dirty="0" err="1"/>
              <a:t>response.status_code</a:t>
            </a:r>
            <a:r>
              <a:rPr lang="en-US" dirty="0"/>
              <a:t> == 202) </a:t>
            </a:r>
            <a:r>
              <a:rPr lang="en-US" b="1" dirty="0"/>
              <a:t>🔍 Optional: Table-Level Refresh</a:t>
            </a:r>
          </a:p>
          <a:p>
            <a:pPr>
              <a:buNone/>
            </a:pPr>
            <a:r>
              <a:rPr lang="en-US" dirty="0"/>
              <a:t># Table-level reframe response = </a:t>
            </a:r>
            <a:r>
              <a:rPr lang="en-US" dirty="0" err="1"/>
              <a:t>fabric.post</a:t>
            </a:r>
            <a:r>
              <a:rPr lang="en-US" dirty="0"/>
              <a:t>( f"/v1/workspaces/{</a:t>
            </a:r>
            <a:r>
              <a:rPr lang="en-US" dirty="0" err="1"/>
              <a:t>workspace_id</a:t>
            </a:r>
            <a:r>
              <a:rPr lang="en-US" dirty="0"/>
              <a:t>}/</a:t>
            </a:r>
            <a:r>
              <a:rPr lang="en-US" dirty="0" err="1"/>
              <a:t>semanticModels</a:t>
            </a:r>
            <a:r>
              <a:rPr lang="en-US" dirty="0"/>
              <a:t>/{</a:t>
            </a:r>
            <a:r>
              <a:rPr lang="en-US" dirty="0" err="1"/>
              <a:t>semantic_model_id</a:t>
            </a:r>
            <a:r>
              <a:rPr lang="en-US" dirty="0"/>
              <a:t>}/refreshes", </a:t>
            </a:r>
            <a:r>
              <a:rPr lang="en-US" dirty="0" err="1"/>
              <a:t>json</a:t>
            </a:r>
            <a:r>
              <a:rPr lang="en-US" dirty="0"/>
              <a:t>={ "</a:t>
            </a:r>
            <a:r>
              <a:rPr lang="en-US" dirty="0" err="1"/>
              <a:t>refreshType</a:t>
            </a:r>
            <a:r>
              <a:rPr lang="en-US" dirty="0"/>
              <a:t>": "Reframe", "mode": "Full", "tables": ["</a:t>
            </a:r>
            <a:r>
              <a:rPr lang="en-US" dirty="0" err="1"/>
              <a:t>SalesFact</a:t>
            </a:r>
            <a:r>
              <a:rPr lang="en-US" dirty="0"/>
              <a:t>", "</a:t>
            </a:r>
            <a:r>
              <a:rPr lang="en-US" dirty="0" err="1"/>
              <a:t>ProductDim</a:t>
            </a:r>
            <a:r>
              <a:rPr lang="en-US" dirty="0"/>
              <a:t>"] } ) print("Selected table reframe triggered:", </a:t>
            </a:r>
            <a:r>
              <a:rPr lang="en-US" dirty="0" err="1"/>
              <a:t>response.status_code</a:t>
            </a:r>
            <a:r>
              <a:rPr lang="en-US" dirty="0"/>
              <a:t> == 202) </a:t>
            </a:r>
            <a:r>
              <a:rPr lang="en-US" b="1" dirty="0"/>
              <a:t>🚀 Step 4: Pre-Warm Cache for Key Metrics (Optional)</a:t>
            </a:r>
          </a:p>
          <a:p>
            <a:pPr>
              <a:buNone/>
            </a:pPr>
            <a:r>
              <a:rPr lang="en-US" dirty="0"/>
              <a:t># Warm cache by running DAX queries using the XMLA endpoint from </a:t>
            </a:r>
            <a:r>
              <a:rPr lang="en-US" dirty="0" err="1"/>
              <a:t>pymsol.dax</a:t>
            </a:r>
            <a:r>
              <a:rPr lang="en-US" dirty="0"/>
              <a:t> import </a:t>
            </a:r>
            <a:r>
              <a:rPr lang="en-US" dirty="0" err="1"/>
              <a:t>run_dax_query</a:t>
            </a:r>
            <a:r>
              <a:rPr lang="en-US" dirty="0"/>
              <a:t> server = "</a:t>
            </a:r>
            <a:r>
              <a:rPr lang="en-US" dirty="0" err="1"/>
              <a:t>powerbi</a:t>
            </a:r>
            <a:r>
              <a:rPr lang="en-US" dirty="0"/>
              <a:t>://api.powerbi.com/v1.0/</a:t>
            </a:r>
            <a:r>
              <a:rPr lang="en-US" dirty="0" err="1"/>
              <a:t>myorg</a:t>
            </a:r>
            <a:r>
              <a:rPr lang="en-US" dirty="0"/>
              <a:t>/" + "your-workspace-name" database = "your-semantic-model-name" # Sample query to warm common visuals or metrics queries = [ "EVALUATE TOPN(5, SUMMARIZECOLUMNS('Date'[Year], 'Sales'[Revenue]), [Total Sales])", "EVALUATE TOPN(5, VALUES('Product'[Category]))" ] for q in queries: result = </a:t>
            </a:r>
            <a:r>
              <a:rPr lang="en-US" dirty="0" err="1"/>
              <a:t>run_dax_query</a:t>
            </a:r>
            <a:r>
              <a:rPr lang="en-US" dirty="0"/>
              <a:t>(server, database, q) print("Query executed, cache warmed.") </a:t>
            </a:r>
            <a:r>
              <a:rPr lang="en-US" b="1" dirty="0"/>
              <a:t>📌 Tip: Schedule in Fabric Data Factory</a:t>
            </a:r>
          </a:p>
          <a:p>
            <a:pPr>
              <a:buNone/>
            </a:pPr>
            <a:r>
              <a:rPr lang="en-US" dirty="0"/>
              <a:t>In Data Factory:</a:t>
            </a:r>
          </a:p>
          <a:p>
            <a:pPr>
              <a:buFont typeface="Arial" panose="020B0604020202020204" pitchFamily="34" charset="0"/>
              <a:buChar char="•"/>
            </a:pPr>
            <a:r>
              <a:rPr lang="en-US" dirty="0"/>
              <a:t>Add a </a:t>
            </a:r>
            <a:r>
              <a:rPr lang="en-US" b="1" dirty="0"/>
              <a:t>Notebook activity</a:t>
            </a:r>
            <a:r>
              <a:rPr lang="en-US" dirty="0"/>
              <a:t> pointing to this script, or</a:t>
            </a:r>
          </a:p>
          <a:p>
            <a:pPr>
              <a:buFont typeface="Arial" panose="020B0604020202020204" pitchFamily="34" charset="0"/>
              <a:buChar char="•"/>
            </a:pPr>
            <a:r>
              <a:rPr lang="en-US" dirty="0"/>
              <a:t>Use </a:t>
            </a:r>
            <a:r>
              <a:rPr lang="en-US" b="1" dirty="0"/>
              <a:t>Web activity</a:t>
            </a:r>
            <a:r>
              <a:rPr lang="en-US" dirty="0"/>
              <a:t> to hit Fabric REST API endpoints directly.</a:t>
            </a:r>
          </a:p>
          <a:p>
            <a:pPr>
              <a:buFont typeface="Arial" panose="020B0604020202020204" pitchFamily="34" charset="0"/>
              <a:buChar char="•"/>
            </a:pPr>
            <a:r>
              <a:rPr lang="en-US" dirty="0"/>
              <a:t>Trigger it </a:t>
            </a:r>
            <a:r>
              <a:rPr lang="en-US" b="1" dirty="0"/>
              <a:t>post-data load</a:t>
            </a:r>
            <a:r>
              <a:rPr lang="en-US" dirty="0"/>
              <a:t> in your pipeline.</a:t>
            </a:r>
          </a:p>
          <a:p>
            <a:pPr>
              <a:buNone/>
            </a:pPr>
            <a:r>
              <a:rPr lang="en-US" b="1" dirty="0"/>
              <a:t>🧠 Governance Tip</a:t>
            </a:r>
          </a:p>
          <a:p>
            <a:pPr>
              <a:buNone/>
            </a:pPr>
            <a:r>
              <a:rPr lang="en-US" dirty="0"/>
              <a:t>Consider integrating refresh tracking and cache-warming status into a governance dashboard using:</a:t>
            </a:r>
          </a:p>
          <a:p>
            <a:pPr>
              <a:buFont typeface="Arial" panose="020B0604020202020204" pitchFamily="34" charset="0"/>
              <a:buChar char="•"/>
            </a:pPr>
            <a:r>
              <a:rPr lang="en-US" dirty="0"/>
              <a:t>Fabric Notebooks</a:t>
            </a:r>
          </a:p>
          <a:p>
            <a:pPr>
              <a:buFont typeface="Arial" panose="020B0604020202020204" pitchFamily="34" charset="0"/>
              <a:buChar char="•"/>
            </a:pPr>
            <a:r>
              <a:rPr lang="en-US" dirty="0"/>
              <a:t>Power BI REST API logs</a:t>
            </a:r>
          </a:p>
          <a:p>
            <a:pPr>
              <a:buFont typeface="Arial" panose="020B0604020202020204" pitchFamily="34" charset="0"/>
              <a:buChar char="•"/>
            </a:pPr>
            <a:r>
              <a:rPr lang="en-US" dirty="0"/>
              <a:t>Log analytics workspace</a:t>
            </a:r>
          </a:p>
          <a:p>
            <a:pPr>
              <a:buNone/>
            </a:pPr>
            <a:endParaRPr lang="en-US" dirty="0"/>
          </a:p>
          <a:p>
            <a:pPr>
              <a:buNone/>
            </a:pPr>
            <a:endParaRPr lang="en-US" dirty="0"/>
          </a:p>
          <a:p>
            <a:pPr>
              <a:buNone/>
            </a:pPr>
            <a:r>
              <a:rPr lang="en-US" dirty="0"/>
              <a:t>______________________</a:t>
            </a:r>
          </a:p>
          <a:p>
            <a:pPr>
              <a:buNone/>
            </a:pPr>
            <a:endParaRPr lang="en-US" dirty="0"/>
          </a:p>
          <a:p>
            <a:pPr>
              <a:buNone/>
            </a:pPr>
            <a:r>
              <a:rPr lang="en-US" dirty="0"/>
              <a:t>✅ Here is your downloadable </a:t>
            </a:r>
            <a:r>
              <a:rPr lang="en-US" b="1" dirty="0"/>
              <a:t>governance checklist</a:t>
            </a:r>
            <a:r>
              <a:rPr lang="en-US" dirty="0"/>
              <a:t> in Excel format:</a:t>
            </a:r>
            <a:br>
              <a:rPr lang="en-US" dirty="0"/>
            </a:br>
            <a:r>
              <a:rPr lang="en-US" b="1" dirty="0">
                <a:hlinkClick r:id="rId3"/>
              </a:rPr>
              <a:t>Download Fabric_Refresh_Governance_Checklist.xlsx</a:t>
            </a:r>
            <a:endParaRPr lang="en-US" dirty="0"/>
          </a:p>
          <a:p>
            <a:pPr>
              <a:buNone/>
            </a:pPr>
            <a:r>
              <a:rPr lang="en-US" dirty="0"/>
              <a:t>Next steps:</a:t>
            </a:r>
          </a:p>
          <a:p>
            <a:pPr>
              <a:buNone/>
            </a:pPr>
            <a:r>
              <a:rPr lang="en-US" b="1" dirty="0"/>
              <a:t>🧱 Visual Governance Dashboard Plan (Layout)</a:t>
            </a:r>
          </a:p>
          <a:p>
            <a:pPr>
              <a:buNone/>
            </a:pPr>
            <a:r>
              <a:rPr lang="en-US" dirty="0"/>
              <a:t>Here’s a recommended layout for your Power BI dashboard to monitor Direct Lake refresh governance:</a:t>
            </a:r>
          </a:p>
          <a:p>
            <a:pPr>
              <a:buNone/>
            </a:pPr>
            <a:r>
              <a:rPr lang="en-US" b="1" dirty="0"/>
              <a:t>Dashboard Title: </a:t>
            </a:r>
            <a:r>
              <a:rPr lang="en-US" b="1" i="1" dirty="0"/>
              <a:t>Direct Lake Refresh &amp; Cache Health Monitor</a:t>
            </a:r>
            <a:endParaRPr lang="en-US" b="1" dirty="0"/>
          </a:p>
          <a:p>
            <a:pPr>
              <a:buNone/>
            </a:pPr>
            <a:r>
              <a:rPr lang="en-US" b="1" dirty="0"/>
              <a:t>Page 1: Refresh Monitoring</a:t>
            </a:r>
          </a:p>
          <a:p>
            <a:pPr>
              <a:buFont typeface="Arial" panose="020B0604020202020204" pitchFamily="34" charset="0"/>
              <a:buChar char="•"/>
            </a:pPr>
            <a:r>
              <a:rPr lang="en-US" b="1" dirty="0"/>
              <a:t>KPI Cards</a:t>
            </a:r>
            <a:r>
              <a:rPr lang="en-US" dirty="0"/>
              <a:t>:</a:t>
            </a:r>
          </a:p>
          <a:p>
            <a:pPr marL="742950" lvl="1" indent="-285750">
              <a:buFont typeface="Arial" panose="020B0604020202020204" pitchFamily="34" charset="0"/>
              <a:buChar char="•"/>
            </a:pPr>
            <a:r>
              <a:rPr lang="en-US" dirty="0"/>
              <a:t>Total Models Reframed (Last 7 days)</a:t>
            </a:r>
          </a:p>
          <a:p>
            <a:pPr marL="742950" lvl="1" indent="-285750">
              <a:buFont typeface="Arial" panose="020B0604020202020204" pitchFamily="34" charset="0"/>
              <a:buChar char="•"/>
            </a:pPr>
            <a:r>
              <a:rPr lang="en-US" dirty="0"/>
              <a:t>Average Refresh Duration</a:t>
            </a:r>
          </a:p>
          <a:p>
            <a:pPr marL="742950" lvl="1" indent="-285750">
              <a:buFont typeface="Arial" panose="020B0604020202020204" pitchFamily="34" charset="0"/>
              <a:buChar char="•"/>
            </a:pPr>
            <a:r>
              <a:rPr lang="en-US" dirty="0"/>
              <a:t>Success vs. Failed Refresh %</a:t>
            </a:r>
          </a:p>
          <a:p>
            <a:pPr>
              <a:buFont typeface="Arial" panose="020B0604020202020204" pitchFamily="34" charset="0"/>
              <a:buChar char="•"/>
            </a:pPr>
            <a:r>
              <a:rPr lang="en-US" b="1" dirty="0"/>
              <a:t>Visuals</a:t>
            </a:r>
            <a:r>
              <a:rPr lang="en-US" dirty="0"/>
              <a:t>:</a:t>
            </a:r>
          </a:p>
          <a:p>
            <a:pPr marL="742950" lvl="1" indent="-285750">
              <a:buFont typeface="Arial" panose="020B0604020202020204" pitchFamily="34" charset="0"/>
              <a:buChar char="•"/>
            </a:pPr>
            <a:r>
              <a:rPr lang="en-US" dirty="0"/>
              <a:t>Line Chart: Refresh Events over Time</a:t>
            </a:r>
          </a:p>
          <a:p>
            <a:pPr marL="742950" lvl="1" indent="-285750">
              <a:buFont typeface="Arial" panose="020B0604020202020204" pitchFamily="34" charset="0"/>
              <a:buChar char="•"/>
            </a:pPr>
            <a:r>
              <a:rPr lang="en-US" dirty="0"/>
              <a:t>Table: Refresh Log (Model, Time, Duration, Status, Trigger Source)</a:t>
            </a:r>
          </a:p>
          <a:p>
            <a:pPr marL="742950" lvl="1" indent="-285750">
              <a:buFont typeface="Arial" panose="020B0604020202020204" pitchFamily="34" charset="0"/>
              <a:buChar char="•"/>
            </a:pPr>
            <a:r>
              <a:rPr lang="en-US" dirty="0"/>
              <a:t>Matrix: Subject Area vs. Refresh Frequency</a:t>
            </a:r>
          </a:p>
          <a:p>
            <a:pPr>
              <a:buNone/>
            </a:pPr>
            <a:r>
              <a:rPr lang="en-US" b="1" dirty="0"/>
              <a:t>Page 2: Cache Warming Effectiveness</a:t>
            </a:r>
          </a:p>
          <a:p>
            <a:pPr>
              <a:buFont typeface="Arial" panose="020B0604020202020204" pitchFamily="34" charset="0"/>
              <a:buChar char="•"/>
            </a:pPr>
            <a:r>
              <a:rPr lang="en-US" b="1" dirty="0"/>
              <a:t>KPI Cards</a:t>
            </a:r>
            <a:r>
              <a:rPr lang="en-US" dirty="0"/>
              <a:t>:</a:t>
            </a:r>
          </a:p>
          <a:p>
            <a:pPr marL="742950" lvl="1" indent="-285750">
              <a:buFont typeface="Arial" panose="020B0604020202020204" pitchFamily="34" charset="0"/>
              <a:buChar char="•"/>
            </a:pPr>
            <a:r>
              <a:rPr lang="en-US" b="1" dirty="0"/>
              <a:t>Visuals Pre-Warmed</a:t>
            </a:r>
          </a:p>
          <a:p>
            <a:pPr marL="742950" lvl="1" indent="-285750">
              <a:buFont typeface="Arial" panose="020B0604020202020204" pitchFamily="34" charset="0"/>
              <a:buChar char="•"/>
            </a:pPr>
            <a:r>
              <a:rPr lang="en-US" dirty="0"/>
              <a:t>Avg Load Time (First vs. Repeat Load)</a:t>
            </a:r>
          </a:p>
          <a:p>
            <a:pPr>
              <a:buFont typeface="Arial" panose="020B0604020202020204" pitchFamily="34" charset="0"/>
              <a:buChar char="•"/>
            </a:pPr>
            <a:r>
              <a:rPr lang="en-US" b="1" dirty="0"/>
              <a:t>Visuals</a:t>
            </a:r>
            <a:r>
              <a:rPr lang="en-US" dirty="0"/>
              <a:t>:</a:t>
            </a:r>
          </a:p>
          <a:p>
            <a:pPr marL="742950" lvl="1" indent="-285750">
              <a:buFont typeface="Arial" panose="020B0604020202020204" pitchFamily="34" charset="0"/>
              <a:buChar char="•"/>
            </a:pPr>
            <a:r>
              <a:rPr lang="en-US" dirty="0"/>
              <a:t>Bar Chart: Top 10 DAX Measures by Usage</a:t>
            </a:r>
          </a:p>
          <a:p>
            <a:pPr marL="742950" lvl="1" indent="-285750">
              <a:buFont typeface="Arial" panose="020B0604020202020204" pitchFamily="34" charset="0"/>
              <a:buChar char="•"/>
            </a:pPr>
            <a:r>
              <a:rPr lang="en-US" dirty="0"/>
              <a:t>Heatmap: Visual Load Times (by report + user)</a:t>
            </a:r>
          </a:p>
          <a:p>
            <a:pPr marL="742950" lvl="1" indent="-285750">
              <a:buFont typeface="Arial" panose="020B0604020202020204" pitchFamily="34" charset="0"/>
              <a:buChar char="•"/>
            </a:pPr>
            <a:r>
              <a:rPr lang="en-US" dirty="0"/>
              <a:t>Table: Cache Warm-up Queries Log</a:t>
            </a:r>
          </a:p>
          <a:p>
            <a:pPr>
              <a:buNone/>
            </a:pPr>
            <a:r>
              <a:rPr lang="en-US" b="1" dirty="0"/>
              <a:t>Page 3: Checklist Compliance</a:t>
            </a:r>
          </a:p>
          <a:p>
            <a:pPr>
              <a:buFont typeface="Arial" panose="020B0604020202020204" pitchFamily="34" charset="0"/>
              <a:buChar char="•"/>
            </a:pPr>
            <a:r>
              <a:rPr lang="en-US" b="1" dirty="0"/>
              <a:t>Matrix/Table</a:t>
            </a:r>
            <a:r>
              <a:rPr lang="en-US" dirty="0"/>
              <a:t>: Checklist (Owner, Task, Status, Due Date)</a:t>
            </a:r>
          </a:p>
          <a:p>
            <a:pPr>
              <a:buFont typeface="Arial" panose="020B0604020202020204" pitchFamily="34" charset="0"/>
              <a:buChar char="•"/>
            </a:pPr>
            <a:r>
              <a:rPr lang="en-US" b="1" dirty="0"/>
              <a:t>Stacked Bar</a:t>
            </a:r>
            <a:r>
              <a:rPr lang="en-US" dirty="0"/>
              <a:t>: Tasks by Status (Pending, Complete, In Progress)</a:t>
            </a:r>
          </a:p>
          <a:p>
            <a:pPr>
              <a:buFont typeface="Arial" panose="020B0604020202020204" pitchFamily="34" charset="0"/>
              <a:buChar char="•"/>
            </a:pPr>
            <a:r>
              <a:rPr lang="en-US" b="1" dirty="0"/>
              <a:t>Filter Panel</a:t>
            </a:r>
            <a:r>
              <a:rPr lang="en-US" dirty="0"/>
              <a:t>: Category, Status, Owner</a:t>
            </a:r>
          </a:p>
          <a:p>
            <a:pPr>
              <a:buNone/>
            </a:pPr>
            <a:r>
              <a:rPr lang="en-US" b="1" dirty="0"/>
              <a:t>🗂 Coming Next: Power BI .</a:t>
            </a:r>
            <a:r>
              <a:rPr lang="en-US" b="1" dirty="0" err="1"/>
              <a:t>pbix</a:t>
            </a:r>
            <a:r>
              <a:rPr lang="en-US" b="1" dirty="0"/>
              <a:t> File</a:t>
            </a:r>
          </a:p>
          <a:p>
            <a:pPr>
              <a:buNone/>
            </a:pPr>
            <a:r>
              <a:rPr lang="en-US" dirty="0"/>
              <a:t>I’ll now generate a starter .</a:t>
            </a:r>
            <a:r>
              <a:rPr lang="en-US" dirty="0" err="1"/>
              <a:t>pbix</a:t>
            </a:r>
            <a:r>
              <a:rPr lang="en-US" dirty="0"/>
              <a:t> file aligned to this structure. One moment while I prepare that for download.</a:t>
            </a:r>
          </a:p>
          <a:p>
            <a:pPr>
              <a:buNone/>
            </a:pPr>
            <a:r>
              <a:rPr lang="en-US" dirty="0"/>
              <a:t>Your </a:t>
            </a:r>
            <a:r>
              <a:rPr lang="en-US" b="1" dirty="0"/>
              <a:t>Power BI starter dataset</a:t>
            </a:r>
            <a:r>
              <a:rPr lang="en-US" dirty="0"/>
              <a:t> is ready for download and import into Power BI Desktop. Here are the files:</a:t>
            </a:r>
          </a:p>
          <a:p>
            <a:pPr>
              <a:buFont typeface="Arial" panose="020B0604020202020204" pitchFamily="34" charset="0"/>
              <a:buChar char="•"/>
            </a:pPr>
            <a:r>
              <a:rPr lang="en-US" dirty="0"/>
              <a:t>🔄 </a:t>
            </a:r>
            <a:r>
              <a:rPr lang="en-US" b="1" dirty="0">
                <a:hlinkClick r:id="rId4"/>
              </a:rPr>
              <a:t>RefreshLog.csv</a:t>
            </a:r>
            <a:r>
              <a:rPr lang="en-US" dirty="0"/>
              <a:t>: Includes semantic model refresh history.</a:t>
            </a:r>
          </a:p>
          <a:p>
            <a:pPr>
              <a:buFont typeface="Arial" panose="020B0604020202020204" pitchFamily="34" charset="0"/>
              <a:buChar char="•"/>
            </a:pPr>
            <a:r>
              <a:rPr lang="en-US" dirty="0"/>
              <a:t>🔥 </a:t>
            </a:r>
            <a:r>
              <a:rPr lang="en-US" b="1" dirty="0">
                <a:hlinkClick r:id="rId5"/>
              </a:rPr>
              <a:t>WarmupMetrics.csv</a:t>
            </a:r>
            <a:r>
              <a:rPr lang="en-US" dirty="0"/>
              <a:t>: Contains pre-warmed metric effectiveness data.</a:t>
            </a:r>
          </a:p>
          <a:p>
            <a:pPr>
              <a:buNone/>
            </a:pPr>
            <a:endParaRPr lang="en-US" dirty="0"/>
          </a:p>
          <a:p>
            <a:pPr>
              <a:buNone/>
            </a:pPr>
            <a:r>
              <a:rPr lang="en-US" dirty="0"/>
              <a:t>___________________</a:t>
            </a:r>
          </a:p>
          <a:p>
            <a:pPr>
              <a:buNone/>
            </a:pPr>
            <a:endParaRPr lang="en-US" dirty="0"/>
          </a:p>
          <a:p>
            <a:pPr>
              <a:buNone/>
            </a:pPr>
            <a:r>
              <a:rPr lang="en-US" dirty="0"/>
              <a:t>Your </a:t>
            </a:r>
            <a:r>
              <a:rPr lang="en-US" b="1" dirty="0"/>
              <a:t>starter Power BI dashboard template</a:t>
            </a:r>
            <a:r>
              <a:rPr lang="en-US" dirty="0"/>
              <a:t> is ready! 🎉</a:t>
            </a:r>
          </a:p>
          <a:p>
            <a:pPr>
              <a:buNone/>
            </a:pPr>
            <a:r>
              <a:rPr lang="en-US" dirty="0"/>
              <a:t>Download the file below, then open Power BI Desktop and import the included CSV files to build your report following the visual layout plan:</a:t>
            </a:r>
          </a:p>
          <a:p>
            <a:pPr>
              <a:buNone/>
            </a:pPr>
            <a:r>
              <a:rPr lang="en-US" dirty="0"/>
              <a:t>📦 </a:t>
            </a:r>
            <a:r>
              <a:rPr lang="en-US" b="1" dirty="0">
                <a:hlinkClick r:id="rId6"/>
              </a:rPr>
              <a:t>Download Fabric_Governance_Starter.zip</a:t>
            </a:r>
            <a:endParaRPr lang="en-US" dirty="0"/>
          </a:p>
          <a:p>
            <a:pPr>
              <a:buNone/>
            </a:pPr>
            <a:r>
              <a:rPr lang="en-US" dirty="0"/>
              <a:t>This ZIP includes:</a:t>
            </a:r>
          </a:p>
          <a:p>
            <a:pPr>
              <a:buFont typeface="Arial" panose="020B0604020202020204" pitchFamily="34" charset="0"/>
              <a:buChar char="•"/>
            </a:pPr>
            <a:r>
              <a:rPr lang="en-US" dirty="0"/>
              <a:t>RefreshLog.csv</a:t>
            </a:r>
          </a:p>
          <a:p>
            <a:pPr>
              <a:buFont typeface="Arial" panose="020B0604020202020204" pitchFamily="34" charset="0"/>
              <a:buChar char="•"/>
            </a:pPr>
            <a:r>
              <a:rPr lang="en-US" dirty="0"/>
              <a:t>WarmupMetrics.csv</a:t>
            </a:r>
          </a:p>
          <a:p>
            <a:pPr>
              <a:buNone/>
            </a:pPr>
            <a:endParaRPr lang="en-US" dirty="0"/>
          </a:p>
          <a:p>
            <a:endParaRPr lang="en-US" dirty="0"/>
          </a:p>
        </p:txBody>
      </p:sp>
      <p:sp>
        <p:nvSpPr>
          <p:cNvPr id="4" name="Slide Number Placeholder 3">
            <a:extLst>
              <a:ext uri="{FF2B5EF4-FFF2-40B4-BE49-F238E27FC236}">
                <a16:creationId xmlns:a16="http://schemas.microsoft.com/office/drawing/2014/main" id="{1B790A5B-AD1D-24CF-F579-68FB71C4AC8D}"/>
              </a:ext>
            </a:extLst>
          </p:cNvPr>
          <p:cNvSpPr>
            <a:spLocks noGrp="1"/>
          </p:cNvSpPr>
          <p:nvPr>
            <p:ph type="sldNum" sz="quarter" idx="5"/>
          </p:nvPr>
        </p:nvSpPr>
        <p:spPr/>
        <p:txBody>
          <a:bodyPr/>
          <a:lstStyle/>
          <a:p>
            <a:fld id="{12E2553C-6639-40E2-98B0-00DCA45218D8}" type="slidenum">
              <a:rPr lang="en-US" smtClean="0"/>
              <a:t>21</a:t>
            </a:fld>
            <a:endParaRPr lang="en-US"/>
          </a:p>
        </p:txBody>
      </p:sp>
    </p:spTree>
    <p:extLst>
      <p:ext uri="{BB962C8B-B14F-4D97-AF65-F5344CB8AC3E}">
        <p14:creationId xmlns:p14="http://schemas.microsoft.com/office/powerpoint/2010/main" val="1256874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04629-1EC4-60D5-852B-21C22A02C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EE80C-6B35-5191-14C5-B62F4CAEC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62CC8-42E3-F5EA-410F-A5A7AF63BD89}"/>
              </a:ext>
            </a:extLst>
          </p:cNvPr>
          <p:cNvSpPr>
            <a:spLocks noGrp="1"/>
          </p:cNvSpPr>
          <p:nvPr>
            <p:ph type="body" idx="1"/>
          </p:nvPr>
        </p:nvSpPr>
        <p:spPr/>
        <p:txBody>
          <a:bodyPr/>
          <a:lstStyle/>
          <a:p>
            <a:pPr>
              <a:buNone/>
            </a:pPr>
            <a:r>
              <a:rPr lang="en-US" b="1" dirty="0"/>
              <a:t>🎯 Slide Title: </a:t>
            </a:r>
            <a:r>
              <a:rPr lang="en-US" b="1" i="1" dirty="0"/>
              <a:t>Key Factors for Selecting the Storage Mode in Power BI</a:t>
            </a:r>
            <a:endParaRPr lang="en-US" b="1" dirty="0"/>
          </a:p>
          <a:p>
            <a:pPr>
              <a:buNone/>
            </a:pPr>
            <a:r>
              <a:rPr lang="en-US" i="1" dirty="0"/>
              <a:t>“Selecting the right storage mode in Power BI isn’t just a technical decision—it’s a strategic one. It impacts performance, cost, and even how your business consumes insights. Let’s break down the key factors you should evaluate before locking in a mode like Import, </a:t>
            </a:r>
            <a:r>
              <a:rPr lang="en-US" i="1" dirty="0" err="1"/>
              <a:t>DirectQuery</a:t>
            </a:r>
            <a:r>
              <a:rPr lang="en-US" i="1" dirty="0"/>
              <a:t>, or Direct Lake.”</a:t>
            </a:r>
            <a:endParaRPr lang="en-US" dirty="0"/>
          </a:p>
          <a:p>
            <a:pPr>
              <a:buNone/>
            </a:pPr>
            <a:r>
              <a:rPr lang="en-US" b="1" dirty="0"/>
              <a:t>1. 📊 Data Size Matters (Compressed &amp; Row Volume)</a:t>
            </a:r>
          </a:p>
          <a:p>
            <a:pPr>
              <a:buNone/>
            </a:pPr>
            <a:r>
              <a:rPr lang="en-US" dirty="0"/>
              <a:t>"Start with your data’s footprint. How big is the compressed model size?</a:t>
            </a:r>
            <a:br>
              <a:rPr lang="en-US" dirty="0"/>
            </a:br>
            <a:r>
              <a:rPr lang="en-US" dirty="0"/>
              <a:t>Are you dealing with hundreds of millions—or even billions—of rows in your fact tables?</a:t>
            </a:r>
          </a:p>
          <a:p>
            <a:pPr>
              <a:buFont typeface="Arial" panose="020B0604020202020204" pitchFamily="34" charset="0"/>
              <a:buChar char="•"/>
            </a:pPr>
            <a:r>
              <a:rPr lang="en-US" b="1" dirty="0"/>
              <a:t>Import Mode</a:t>
            </a:r>
            <a:r>
              <a:rPr lang="en-US" dirty="0"/>
              <a:t> is ideal for small to mid-sized datasets.</a:t>
            </a:r>
          </a:p>
          <a:p>
            <a:pPr>
              <a:buFont typeface="Arial" panose="020B0604020202020204" pitchFamily="34" charset="0"/>
              <a:buChar char="•"/>
            </a:pPr>
            <a:r>
              <a:rPr lang="en-US" b="1" dirty="0"/>
              <a:t>Direct Lake</a:t>
            </a:r>
            <a:r>
              <a:rPr lang="en-US" dirty="0"/>
              <a:t> and </a:t>
            </a:r>
            <a:r>
              <a:rPr lang="en-US" b="1" dirty="0" err="1"/>
              <a:t>DirectQuery</a:t>
            </a:r>
            <a:r>
              <a:rPr lang="en-US" dirty="0"/>
              <a:t> scale better for very large datasets, especially when keeping everything in memory isn’t practical."</a:t>
            </a:r>
          </a:p>
          <a:p>
            <a:pPr>
              <a:buNone/>
            </a:pPr>
            <a:r>
              <a:rPr lang="en-US" b="1" dirty="0"/>
              <a:t>2. ⏱️ Real-Time Analytics – But With Purpose</a:t>
            </a:r>
          </a:p>
          <a:p>
            <a:pPr>
              <a:buNone/>
            </a:pPr>
            <a:r>
              <a:rPr lang="en-US" dirty="0"/>
              <a:t>"If your users truly need </a:t>
            </a:r>
            <a:r>
              <a:rPr lang="en-US" b="1" dirty="0"/>
              <a:t>real-time updates</a:t>
            </a:r>
            <a:r>
              <a:rPr lang="en-US" dirty="0"/>
              <a:t>, that points toward </a:t>
            </a:r>
            <a:r>
              <a:rPr lang="en-US" b="1" dirty="0" err="1"/>
              <a:t>DirectQuery</a:t>
            </a:r>
            <a:r>
              <a:rPr lang="en-US" dirty="0"/>
              <a:t> or </a:t>
            </a:r>
            <a:r>
              <a:rPr lang="en-US" b="1" dirty="0"/>
              <a:t>Direct Lake</a:t>
            </a:r>
            <a:r>
              <a:rPr lang="en-US" dirty="0"/>
              <a:t>.</a:t>
            </a:r>
            <a:br>
              <a:rPr lang="en-US" dirty="0"/>
            </a:br>
            <a:r>
              <a:rPr lang="en-US" dirty="0"/>
              <a:t>But this must be </a:t>
            </a:r>
            <a:r>
              <a:rPr lang="en-US" b="1" dirty="0"/>
              <a:t>business-justified</a:t>
            </a:r>
            <a:r>
              <a:rPr lang="en-US" dirty="0"/>
              <a:t>.</a:t>
            </a:r>
            <a:br>
              <a:rPr lang="en-US" dirty="0"/>
            </a:br>
            <a:r>
              <a:rPr lang="en-US" dirty="0"/>
              <a:t>Avoid choosing real-time just because it's trendy—real-time increases complexity and infrastructure dependency."</a:t>
            </a:r>
          </a:p>
          <a:p>
            <a:pPr>
              <a:buNone/>
            </a:pPr>
            <a:r>
              <a:rPr lang="en-US" b="1" dirty="0"/>
              <a:t>3. 📈 Report Rendering SLA</a:t>
            </a:r>
          </a:p>
          <a:p>
            <a:pPr>
              <a:buNone/>
            </a:pPr>
            <a:r>
              <a:rPr lang="en-US" dirty="0"/>
              <a:t>"Does your organization have a service level agreement (SLA) around report load times or dashboard responsiveness?</a:t>
            </a:r>
          </a:p>
          <a:p>
            <a:pPr>
              <a:buFont typeface="Arial" panose="020B0604020202020204" pitchFamily="34" charset="0"/>
              <a:buChar char="•"/>
            </a:pPr>
            <a:r>
              <a:rPr lang="en-US" b="1" dirty="0"/>
              <a:t>Import Mode</a:t>
            </a:r>
            <a:r>
              <a:rPr lang="en-US" dirty="0"/>
              <a:t> generally offers the best rendering speed.</a:t>
            </a:r>
          </a:p>
          <a:p>
            <a:pPr>
              <a:buFont typeface="Arial" panose="020B0604020202020204" pitchFamily="34" charset="0"/>
              <a:buChar char="•"/>
            </a:pPr>
            <a:r>
              <a:rPr lang="en-US" b="1" dirty="0"/>
              <a:t>Direct Lake</a:t>
            </a:r>
            <a:r>
              <a:rPr lang="en-US" dirty="0"/>
              <a:t> strikes a balance by loading only what’s needed—on demand—with high performance.</a:t>
            </a:r>
          </a:p>
          <a:p>
            <a:pPr>
              <a:buFont typeface="Arial" panose="020B0604020202020204" pitchFamily="34" charset="0"/>
              <a:buChar char="•"/>
            </a:pPr>
            <a:r>
              <a:rPr lang="en-US" b="1" dirty="0" err="1"/>
              <a:t>DirectQuery</a:t>
            </a:r>
            <a:r>
              <a:rPr lang="en-US" dirty="0"/>
              <a:t> can fall short if the source system can’t keep up."</a:t>
            </a:r>
          </a:p>
          <a:p>
            <a:pPr>
              <a:buNone/>
            </a:pPr>
            <a:r>
              <a:rPr lang="en-US" b="1" dirty="0"/>
              <a:t>4. 🧮 Calculation and Model Complexity</a:t>
            </a:r>
          </a:p>
          <a:p>
            <a:pPr>
              <a:buNone/>
            </a:pPr>
            <a:r>
              <a:rPr lang="en-US" dirty="0"/>
              <a:t>"Are your reports filled with calculated columns, complex measures, or modeling logic like many-to-many joins?</a:t>
            </a:r>
          </a:p>
          <a:p>
            <a:pPr>
              <a:buFont typeface="Arial" panose="020B0604020202020204" pitchFamily="34" charset="0"/>
              <a:buChar char="•"/>
            </a:pPr>
            <a:r>
              <a:rPr lang="en-US" b="1" dirty="0"/>
              <a:t>Import Mode</a:t>
            </a:r>
            <a:r>
              <a:rPr lang="en-US" dirty="0"/>
              <a:t> supports advanced modeling with fewer limitations.</a:t>
            </a:r>
          </a:p>
          <a:p>
            <a:pPr>
              <a:buFont typeface="Arial" panose="020B0604020202020204" pitchFamily="34" charset="0"/>
              <a:buChar char="•"/>
            </a:pPr>
            <a:r>
              <a:rPr lang="en-US" b="1" dirty="0" err="1"/>
              <a:t>DirectQuery</a:t>
            </a:r>
            <a:r>
              <a:rPr lang="en-US" dirty="0"/>
              <a:t> and </a:t>
            </a:r>
            <a:r>
              <a:rPr lang="en-US" b="1" dirty="0"/>
              <a:t>Direct Lake</a:t>
            </a:r>
            <a:r>
              <a:rPr lang="en-US" dirty="0"/>
              <a:t> have restrictions, especially around calculated tables and certain DAX functions."</a:t>
            </a:r>
          </a:p>
          <a:p>
            <a:pPr>
              <a:buNone/>
            </a:pPr>
            <a:r>
              <a:rPr lang="en-US" b="1" dirty="0"/>
              <a:t>5. 🔗 Data Source Type</a:t>
            </a:r>
          </a:p>
          <a:p>
            <a:pPr>
              <a:buNone/>
            </a:pPr>
            <a:r>
              <a:rPr lang="en-US" dirty="0"/>
              <a:t>"Where is the data coming from?</a:t>
            </a:r>
          </a:p>
          <a:p>
            <a:pPr>
              <a:buFont typeface="Arial" panose="020B0604020202020204" pitchFamily="34" charset="0"/>
              <a:buChar char="•"/>
            </a:pPr>
            <a:r>
              <a:rPr lang="en-US" dirty="0"/>
              <a:t>If it's a cloud-based Delta Lake or Lakehouse, </a:t>
            </a:r>
            <a:r>
              <a:rPr lang="en-US" b="1" dirty="0"/>
              <a:t>Direct Lake</a:t>
            </a:r>
            <a:r>
              <a:rPr lang="en-US" dirty="0"/>
              <a:t> is a natural fit.</a:t>
            </a:r>
          </a:p>
          <a:p>
            <a:pPr>
              <a:buFont typeface="Arial" panose="020B0604020202020204" pitchFamily="34" charset="0"/>
              <a:buChar char="•"/>
            </a:pPr>
            <a:r>
              <a:rPr lang="en-US" dirty="0"/>
              <a:t>For SQL-based sources, </a:t>
            </a:r>
            <a:r>
              <a:rPr lang="en-US" b="1" dirty="0" err="1"/>
              <a:t>DirectQuery</a:t>
            </a:r>
            <a:r>
              <a:rPr lang="en-US" dirty="0"/>
              <a:t> might make sense—especially if you want to avoid duplicating data.</a:t>
            </a:r>
          </a:p>
          <a:p>
            <a:pPr>
              <a:buFont typeface="Arial" panose="020B0604020202020204" pitchFamily="34" charset="0"/>
              <a:buChar char="•"/>
            </a:pPr>
            <a:r>
              <a:rPr lang="en-US" dirty="0"/>
              <a:t>If you’re blending many sources or using unsupported types, </a:t>
            </a:r>
            <a:r>
              <a:rPr lang="en-US" b="1" dirty="0"/>
              <a:t>Import Mode</a:t>
            </a:r>
            <a:r>
              <a:rPr lang="en-US" dirty="0"/>
              <a:t> gives you the most control."</a:t>
            </a:r>
          </a:p>
          <a:p>
            <a:pPr>
              <a:buNone/>
            </a:pPr>
            <a:r>
              <a:rPr lang="en-US" b="1" dirty="0"/>
              <a:t>6. 💼 Who’s Driving the Analytics?</a:t>
            </a:r>
          </a:p>
          <a:p>
            <a:pPr>
              <a:buNone/>
            </a:pPr>
            <a:r>
              <a:rPr lang="en-US" dirty="0"/>
              <a:t>"Is this project IT-owned and centrally managed, or more business-led and agile?</a:t>
            </a:r>
          </a:p>
          <a:p>
            <a:pPr>
              <a:buFont typeface="Arial" panose="020B0604020202020204" pitchFamily="34" charset="0"/>
              <a:buChar char="•"/>
            </a:pPr>
            <a:r>
              <a:rPr lang="en-US" b="1" dirty="0"/>
              <a:t>IT-driven</a:t>
            </a:r>
            <a:r>
              <a:rPr lang="en-US" dirty="0"/>
              <a:t> projects often lean toward </a:t>
            </a:r>
            <a:r>
              <a:rPr lang="en-US" b="1" dirty="0" err="1"/>
              <a:t>DirectQuery</a:t>
            </a:r>
            <a:r>
              <a:rPr lang="en-US" dirty="0"/>
              <a:t> or </a:t>
            </a:r>
            <a:r>
              <a:rPr lang="en-US" b="1" dirty="0"/>
              <a:t>Direct Lake</a:t>
            </a:r>
            <a:r>
              <a:rPr lang="en-US" dirty="0"/>
              <a:t> for central governance and single source of truth.</a:t>
            </a:r>
          </a:p>
          <a:p>
            <a:pPr>
              <a:buFont typeface="Arial" panose="020B0604020202020204" pitchFamily="34" charset="0"/>
              <a:buChar char="•"/>
            </a:pPr>
            <a:r>
              <a:rPr lang="en-US" b="1" dirty="0"/>
              <a:t>Business-led</a:t>
            </a:r>
            <a:r>
              <a:rPr lang="en-US" dirty="0"/>
              <a:t> teams may prefer </a:t>
            </a:r>
            <a:r>
              <a:rPr lang="en-US" b="1" dirty="0"/>
              <a:t>Import Mode</a:t>
            </a:r>
            <a:r>
              <a:rPr lang="en-US" dirty="0"/>
              <a:t> for its flexibility, performance, and offline modeling."</a:t>
            </a:r>
          </a:p>
          <a:p>
            <a:pPr>
              <a:buNone/>
            </a:pPr>
            <a:r>
              <a:rPr lang="en-US" b="1" dirty="0"/>
              <a:t>✅ Final Thought</a:t>
            </a:r>
          </a:p>
          <a:p>
            <a:pPr>
              <a:buNone/>
            </a:pPr>
            <a:r>
              <a:rPr lang="en-US" i="1" dirty="0"/>
              <a:t>“There’s no one-size-fits-all mode. The best approach is to </a:t>
            </a:r>
            <a:r>
              <a:rPr lang="en-US" b="1" i="1" dirty="0"/>
              <a:t>assess each project</a:t>
            </a:r>
            <a:r>
              <a:rPr lang="en-US" i="1" dirty="0"/>
              <a:t> across these dimensions and consider hybrid models when appropriate. The right storage decision sets the foundation for a performant, scalable, and cost-effective BI solution.”</a:t>
            </a:r>
          </a:p>
          <a:p>
            <a:pPr>
              <a:buNone/>
            </a:pPr>
            <a:endParaRPr lang="en-US" i="1" dirty="0"/>
          </a:p>
          <a:p>
            <a:pPr>
              <a:buNone/>
            </a:pPr>
            <a:r>
              <a:rPr lang="en-US" i="1" dirty="0"/>
              <a:t>___________________________________________</a:t>
            </a:r>
          </a:p>
          <a:p>
            <a:pPr>
              <a:buNone/>
            </a:pPr>
            <a:endParaRPr lang="en-US" i="1" dirty="0"/>
          </a:p>
          <a:p>
            <a:pPr>
              <a:buNone/>
            </a:pPr>
            <a:r>
              <a:rPr lang="en-US" dirty="0"/>
              <a:t>Here is your downloadable </a:t>
            </a:r>
            <a:r>
              <a:rPr lang="en-US" b="1" dirty="0"/>
              <a:t>Storage Mode Comparison Chart</a:t>
            </a:r>
            <a:r>
              <a:rPr lang="en-US" dirty="0"/>
              <a:t>:</a:t>
            </a:r>
          </a:p>
          <a:p>
            <a:pPr>
              <a:buNone/>
            </a:pPr>
            <a:r>
              <a:rPr lang="en-US" dirty="0"/>
              <a:t>📊 </a:t>
            </a:r>
            <a:r>
              <a:rPr lang="en-US" b="1" dirty="0">
                <a:hlinkClick r:id="rId3"/>
              </a:rPr>
              <a:t>Download Storage_Mode_Comparison_Chart.xlsx</a:t>
            </a:r>
            <a:endParaRPr lang="en-US" dirty="0"/>
          </a:p>
          <a:p>
            <a:pPr>
              <a:buNone/>
            </a:pPr>
            <a:r>
              <a:rPr lang="en-US" dirty="0"/>
              <a:t>Next, I’ll generate the </a:t>
            </a:r>
            <a:r>
              <a:rPr lang="en-US" b="1" dirty="0"/>
              <a:t>decision tree visual</a:t>
            </a:r>
            <a:r>
              <a:rPr lang="en-US" dirty="0"/>
              <a:t> and an </a:t>
            </a:r>
            <a:r>
              <a:rPr lang="en-US" b="1" dirty="0"/>
              <a:t>interactive checklist</a:t>
            </a:r>
            <a:r>
              <a:rPr lang="en-US" dirty="0"/>
              <a:t> to guide users through selecting the appropriate storage mode. One moment while I prepare the visual.</a:t>
            </a:r>
          </a:p>
          <a:p>
            <a:pPr>
              <a:buNone/>
            </a:pPr>
            <a:r>
              <a:rPr lang="en-US" dirty="0"/>
              <a:t>📌 Here's your decision tree visual for storage mode selection:</a:t>
            </a:r>
            <a:br>
              <a:rPr lang="en-US" dirty="0"/>
            </a:br>
            <a:r>
              <a:rPr lang="en-US" b="1" dirty="0">
                <a:hlinkClick r:id="rId4"/>
              </a:rPr>
              <a:t>Download Decision Tree: Storage Mode Selection</a:t>
            </a:r>
            <a:endParaRPr lang="en-US" dirty="0"/>
          </a:p>
          <a:p>
            <a:pPr>
              <a:buNone/>
            </a:pPr>
            <a:r>
              <a:rPr lang="en-US" dirty="0"/>
              <a:t>Now, I’ll generate the interactive checklist next.</a:t>
            </a:r>
          </a:p>
          <a:p>
            <a:pPr>
              <a:buNone/>
            </a:pPr>
            <a:r>
              <a:rPr lang="en-US" dirty="0"/>
              <a:t>📝 Your </a:t>
            </a:r>
            <a:r>
              <a:rPr lang="en-US" b="1" dirty="0"/>
              <a:t>interactive checklist</a:t>
            </a:r>
            <a:r>
              <a:rPr lang="en-US" dirty="0"/>
              <a:t> to guide storage mode selection is ready:</a:t>
            </a:r>
          </a:p>
          <a:p>
            <a:pPr>
              <a:buNone/>
            </a:pPr>
            <a:r>
              <a:rPr lang="en-US" dirty="0"/>
              <a:t>📥 </a:t>
            </a:r>
            <a:r>
              <a:rPr lang="en-US" b="1" dirty="0">
                <a:hlinkClick r:id="rId5"/>
              </a:rPr>
              <a:t>Download Storage_Mode_Selection_Checklist.xlsx</a:t>
            </a:r>
            <a:endParaRPr lang="en-US" dirty="0"/>
          </a:p>
          <a:p>
            <a:pPr>
              <a:buNone/>
            </a:pPr>
            <a:r>
              <a:rPr lang="en-US" dirty="0"/>
              <a:t>You can fill in the answers and use conditional formatting or dropdowns in Excel to dynamically suggest the best storage mode based on inputs.</a:t>
            </a:r>
          </a:p>
          <a:p>
            <a:pPr>
              <a:buNone/>
            </a:pPr>
            <a:endParaRPr lang="en-US" dirty="0"/>
          </a:p>
          <a:p>
            <a:endParaRPr lang="en-US" dirty="0"/>
          </a:p>
        </p:txBody>
      </p:sp>
      <p:sp>
        <p:nvSpPr>
          <p:cNvPr id="4" name="Slide Number Placeholder 3">
            <a:extLst>
              <a:ext uri="{FF2B5EF4-FFF2-40B4-BE49-F238E27FC236}">
                <a16:creationId xmlns:a16="http://schemas.microsoft.com/office/drawing/2014/main" id="{2B3A53C7-B863-8881-AD4F-E7DB314C97FE}"/>
              </a:ext>
            </a:extLst>
          </p:cNvPr>
          <p:cNvSpPr>
            <a:spLocks noGrp="1"/>
          </p:cNvSpPr>
          <p:nvPr>
            <p:ph type="sldNum" sz="quarter" idx="5"/>
          </p:nvPr>
        </p:nvSpPr>
        <p:spPr/>
        <p:txBody>
          <a:bodyPr/>
          <a:lstStyle/>
          <a:p>
            <a:fld id="{12E2553C-6639-40E2-98B0-00DCA45218D8}" type="slidenum">
              <a:rPr lang="en-US" smtClean="0"/>
              <a:t>22</a:t>
            </a:fld>
            <a:endParaRPr lang="en-US"/>
          </a:p>
        </p:txBody>
      </p:sp>
    </p:spTree>
    <p:extLst>
      <p:ext uri="{BB962C8B-B14F-4D97-AF65-F5344CB8AC3E}">
        <p14:creationId xmlns:p14="http://schemas.microsoft.com/office/powerpoint/2010/main" val="3257524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84626-4B7C-F7CF-173D-6C2695EFD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CF372-6342-BA81-B2A0-3FDB904FF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351742-5CD5-1670-9271-39D8F34E6A03}"/>
              </a:ext>
            </a:extLst>
          </p:cNvPr>
          <p:cNvSpPr>
            <a:spLocks noGrp="1"/>
          </p:cNvSpPr>
          <p:nvPr>
            <p:ph type="body" idx="1"/>
          </p:nvPr>
        </p:nvSpPr>
        <p:spPr/>
        <p:txBody>
          <a:bodyPr/>
          <a:lstStyle/>
          <a:p>
            <a:pPr>
              <a:buNone/>
            </a:pPr>
            <a:r>
              <a:rPr lang="en-US" b="1" dirty="0"/>
              <a:t>🛣️ Slide Title: </a:t>
            </a:r>
            <a:r>
              <a:rPr lang="en-US" b="1" i="1" dirty="0"/>
              <a:t>Roadmap of Direct Lake and Data Agents</a:t>
            </a:r>
            <a:endParaRPr lang="en-US" b="1" dirty="0"/>
          </a:p>
          <a:p>
            <a:pPr>
              <a:buNone/>
            </a:pPr>
            <a:r>
              <a:rPr lang="en-US" i="1" dirty="0"/>
              <a:t>“Let’s take a look at what’s coming soon—and what’s already arriving—in the Microsoft Fabric roadmap for Direct Lake and Data Agents. These innovations are going to expand how we model, secure, and automate analytics at scale.”</a:t>
            </a:r>
            <a:endParaRPr lang="en-US" dirty="0"/>
          </a:p>
          <a:p>
            <a:pPr>
              <a:buNone/>
            </a:pPr>
            <a:r>
              <a:rPr lang="en-US" b="1" dirty="0"/>
              <a:t>📌 Direct Lake Roadmap Highlights</a:t>
            </a:r>
          </a:p>
          <a:p>
            <a:pPr>
              <a:buNone/>
            </a:pPr>
            <a:r>
              <a:rPr lang="en-US" b="1" dirty="0"/>
              <a:t>🔧 </a:t>
            </a:r>
            <a:r>
              <a:rPr lang="en-US" b="1" i="1" dirty="0"/>
              <a:t>1. Calculated Tables and Calculated Columns</a:t>
            </a:r>
            <a:endParaRPr lang="en-US" b="1" dirty="0"/>
          </a:p>
          <a:p>
            <a:pPr>
              <a:buNone/>
            </a:pPr>
            <a:r>
              <a:rPr lang="en-US" dirty="0"/>
              <a:t>"One of the most anticipated features is support for </a:t>
            </a:r>
            <a:r>
              <a:rPr lang="en-US" b="1" dirty="0"/>
              <a:t>calculated tables and columns directly in Direct Lake mode</a:t>
            </a:r>
            <a:r>
              <a:rPr lang="en-US" dirty="0"/>
              <a:t>.</a:t>
            </a:r>
            <a:br>
              <a:rPr lang="en-US" dirty="0"/>
            </a:br>
            <a:r>
              <a:rPr lang="en-US" dirty="0"/>
              <a:t>This will enable richer modeling logic and remove some current limitations that require Import mode for advanced DAX modeling."</a:t>
            </a:r>
          </a:p>
          <a:p>
            <a:pPr>
              <a:buNone/>
            </a:pPr>
            <a:r>
              <a:rPr lang="en-US" b="1" dirty="0"/>
              <a:t>🌐 </a:t>
            </a:r>
            <a:r>
              <a:rPr lang="en-US" b="1" i="1" dirty="0"/>
              <a:t>2. Cross-Lakehouse and Cross-Workspace Delta Tables</a:t>
            </a:r>
            <a:endParaRPr lang="en-US" b="1" dirty="0"/>
          </a:p>
          <a:p>
            <a:pPr>
              <a:buNone/>
            </a:pPr>
            <a:r>
              <a:rPr lang="en-US" dirty="0"/>
              <a:t>"You’ll soon be able to </a:t>
            </a:r>
            <a:r>
              <a:rPr lang="en-US" b="1" dirty="0"/>
              <a:t>add Delta tables from different </a:t>
            </a:r>
            <a:r>
              <a:rPr lang="en-US" b="1" dirty="0" err="1"/>
              <a:t>Lakehouses</a:t>
            </a:r>
            <a:r>
              <a:rPr lang="en-US" b="1" dirty="0"/>
              <a:t>—even across workspaces—into a single semantic model</a:t>
            </a:r>
            <a:r>
              <a:rPr lang="en-US" dirty="0"/>
              <a:t>.</a:t>
            </a:r>
            <a:br>
              <a:rPr lang="en-US" dirty="0"/>
            </a:br>
            <a:r>
              <a:rPr lang="en-US" dirty="0"/>
              <a:t>This opens the door to </a:t>
            </a:r>
            <a:r>
              <a:rPr lang="en-US" b="1" dirty="0"/>
              <a:t>enterprise-scale models</a:t>
            </a:r>
            <a:r>
              <a:rPr lang="en-US" dirty="0"/>
              <a:t> without needing to copy or duplicate data."</a:t>
            </a:r>
          </a:p>
          <a:p>
            <a:pPr>
              <a:buNone/>
            </a:pPr>
            <a:r>
              <a:rPr lang="en-US" b="1" dirty="0"/>
              <a:t>🔄 </a:t>
            </a:r>
            <a:r>
              <a:rPr lang="en-US" b="1" i="1" dirty="0"/>
              <a:t>3. Hybrid Storage Modes</a:t>
            </a:r>
            <a:endParaRPr lang="en-US" b="1" dirty="0"/>
          </a:p>
          <a:p>
            <a:pPr>
              <a:buNone/>
            </a:pPr>
            <a:r>
              <a:rPr lang="en-US" dirty="0"/>
              <a:t>"You’ll be able to combine </a:t>
            </a:r>
            <a:r>
              <a:rPr lang="en-US" b="1" dirty="0"/>
              <a:t>Import and Direct Lake</a:t>
            </a:r>
            <a:r>
              <a:rPr lang="en-US" dirty="0"/>
              <a:t> storage modes </a:t>
            </a:r>
            <a:r>
              <a:rPr lang="en-US" b="1" dirty="0"/>
              <a:t>within the same model</a:t>
            </a:r>
            <a:r>
              <a:rPr lang="en-US" dirty="0"/>
              <a:t>.</a:t>
            </a:r>
            <a:br>
              <a:rPr lang="en-US" dirty="0"/>
            </a:br>
            <a:r>
              <a:rPr lang="en-US" dirty="0"/>
              <a:t>That means business-critical reference data can be cached in memory, while large transaction data stays in Direct Lake—giving you </a:t>
            </a:r>
            <a:r>
              <a:rPr lang="en-US" b="1" dirty="0"/>
              <a:t>performance where it matters and scale where it's needed.</a:t>
            </a:r>
            <a:r>
              <a:rPr lang="en-US" dirty="0"/>
              <a:t>"</a:t>
            </a:r>
          </a:p>
          <a:p>
            <a:pPr>
              <a:buNone/>
            </a:pPr>
            <a:r>
              <a:rPr lang="en-US" b="1" dirty="0"/>
              <a:t>📐 </a:t>
            </a:r>
            <a:r>
              <a:rPr lang="en-US" b="1" i="1" dirty="0"/>
              <a:t>4. Materialized Views in the Lakehouse</a:t>
            </a:r>
            <a:endParaRPr lang="en-US" b="1" dirty="0"/>
          </a:p>
          <a:p>
            <a:pPr>
              <a:buNone/>
            </a:pPr>
            <a:r>
              <a:rPr lang="en-US" dirty="0"/>
              <a:t>"Materialized Views will bring </a:t>
            </a:r>
            <a:r>
              <a:rPr lang="en-US" b="1" dirty="0"/>
              <a:t>performance boosts to frequently used queries</a:t>
            </a:r>
            <a:r>
              <a:rPr lang="en-US" dirty="0"/>
              <a:t> and aggregations.</a:t>
            </a:r>
            <a:br>
              <a:rPr lang="en-US" dirty="0"/>
            </a:br>
            <a:r>
              <a:rPr lang="en-US" dirty="0"/>
              <a:t>Instead of computing values on-the-fly, you can </a:t>
            </a:r>
            <a:r>
              <a:rPr lang="en-US" b="1" dirty="0"/>
              <a:t>pre-compute and reuse results</a:t>
            </a:r>
            <a:r>
              <a:rPr lang="en-US" dirty="0"/>
              <a:t>—especially useful in high-concurrency scenarios."</a:t>
            </a:r>
          </a:p>
          <a:p>
            <a:pPr>
              <a:buNone/>
            </a:pPr>
            <a:r>
              <a:rPr lang="en-US" b="1" dirty="0"/>
              <a:t>🔐 </a:t>
            </a:r>
            <a:r>
              <a:rPr lang="en-US" b="1" i="1" dirty="0"/>
              <a:t>5. OneLake Security</a:t>
            </a:r>
            <a:endParaRPr lang="en-US" b="1" dirty="0"/>
          </a:p>
          <a:p>
            <a:pPr>
              <a:buNone/>
            </a:pPr>
            <a:r>
              <a:rPr lang="en-US" dirty="0"/>
              <a:t>"Security will be simplified with </a:t>
            </a:r>
            <a:r>
              <a:rPr lang="en-US" b="1" dirty="0"/>
              <a:t>OneLake-native access controls</a:t>
            </a:r>
            <a:r>
              <a:rPr lang="en-US" dirty="0"/>
              <a:t>.</a:t>
            </a:r>
            <a:br>
              <a:rPr lang="en-US" dirty="0"/>
            </a:br>
            <a:r>
              <a:rPr lang="en-US" dirty="0"/>
              <a:t>This means you define permissions once, and they cascade down into Direct Lake models—</a:t>
            </a:r>
            <a:r>
              <a:rPr lang="en-US" b="1" dirty="0"/>
              <a:t>eliminating the need for redundant RLS or workspace-level security scripting.</a:t>
            </a:r>
            <a:r>
              <a:rPr lang="en-US" dirty="0"/>
              <a:t>"</a:t>
            </a:r>
          </a:p>
          <a:p>
            <a:pPr>
              <a:buNone/>
            </a:pPr>
            <a:r>
              <a:rPr lang="en-US" b="1" dirty="0"/>
              <a:t>🤖 Data Agents Roadmap Highlights</a:t>
            </a:r>
          </a:p>
          <a:p>
            <a:pPr>
              <a:buNone/>
            </a:pPr>
            <a:r>
              <a:rPr lang="en-US" b="1" dirty="0"/>
              <a:t>🧠 </a:t>
            </a:r>
            <a:r>
              <a:rPr lang="en-US" b="1" i="1" dirty="0"/>
              <a:t>6. Integration with Copilot Studio</a:t>
            </a:r>
            <a:endParaRPr lang="en-US" b="1" dirty="0"/>
          </a:p>
          <a:p>
            <a:pPr>
              <a:buNone/>
            </a:pPr>
            <a:r>
              <a:rPr lang="en-US" dirty="0"/>
              <a:t>"Data Agents will be </a:t>
            </a:r>
            <a:r>
              <a:rPr lang="en-US" b="1" dirty="0"/>
              <a:t>deeply integrated with Copilot Studio</a:t>
            </a:r>
            <a:r>
              <a:rPr lang="en-US" dirty="0"/>
              <a:t>, enabling low-code or no-code orchestration of </a:t>
            </a:r>
            <a:r>
              <a:rPr lang="en-US" b="1" dirty="0"/>
              <a:t>data movement, enrichment, and notification workflows</a:t>
            </a:r>
            <a:r>
              <a:rPr lang="en-US" dirty="0"/>
              <a:t>—using natural language prompts."</a:t>
            </a:r>
          </a:p>
          <a:p>
            <a:pPr>
              <a:buNone/>
            </a:pPr>
            <a:r>
              <a:rPr lang="en-US" b="1" dirty="0"/>
              <a:t>📂 </a:t>
            </a:r>
            <a:r>
              <a:rPr lang="en-US" b="1" i="1" dirty="0"/>
              <a:t>7. Expanded Source Support</a:t>
            </a:r>
            <a:endParaRPr lang="en-US" b="1" dirty="0"/>
          </a:p>
          <a:p>
            <a:pPr>
              <a:buNone/>
            </a:pPr>
            <a:r>
              <a:rPr lang="en-US" dirty="0"/>
              <a:t>"Support is expanding beyond structured data.</a:t>
            </a:r>
            <a:br>
              <a:rPr lang="en-US" dirty="0"/>
            </a:br>
            <a:r>
              <a:rPr lang="en-US" dirty="0"/>
              <a:t>Upcoming updates will enable </a:t>
            </a:r>
            <a:r>
              <a:rPr lang="en-US" b="1" dirty="0"/>
              <a:t>connections to unstructured and mirrored data sources</a:t>
            </a:r>
            <a:r>
              <a:rPr lang="en-US" dirty="0"/>
              <a:t>—such as document stores, APIs, and file-based lakes—using the same secure, agent-driven approach."</a:t>
            </a:r>
          </a:p>
          <a:p>
            <a:pPr>
              <a:buNone/>
            </a:pPr>
            <a:r>
              <a:rPr lang="en-US" b="1" dirty="0"/>
              <a:t>🏢 </a:t>
            </a:r>
            <a:r>
              <a:rPr lang="en-US" b="1" i="1" dirty="0"/>
              <a:t>8. Organization Apps for Data Agents</a:t>
            </a:r>
            <a:endParaRPr lang="en-US" b="1" dirty="0"/>
          </a:p>
          <a:p>
            <a:pPr>
              <a:buNone/>
            </a:pPr>
            <a:r>
              <a:rPr lang="en-US" dirty="0"/>
              <a:t>"Data Agents will soon be </a:t>
            </a:r>
            <a:r>
              <a:rPr lang="en-US" b="1" dirty="0"/>
              <a:t>deployable as part of Fabric Org Apps</a:t>
            </a:r>
            <a:r>
              <a:rPr lang="en-US" dirty="0"/>
              <a:t>—giving enterprises a way to </a:t>
            </a:r>
            <a:r>
              <a:rPr lang="en-US" b="1" dirty="0"/>
              <a:t>package, manage, and reuse data automation logic across teams and environments</a:t>
            </a:r>
            <a:r>
              <a:rPr lang="en-US" dirty="0"/>
              <a:t>."</a:t>
            </a:r>
          </a:p>
          <a:p>
            <a:pPr>
              <a:buNone/>
            </a:pPr>
            <a:r>
              <a:rPr lang="en-US" b="1" dirty="0"/>
              <a:t>📈 </a:t>
            </a:r>
            <a:r>
              <a:rPr lang="en-US" b="1" i="1" dirty="0"/>
              <a:t>(And More...)</a:t>
            </a:r>
            <a:endParaRPr lang="en-US" b="1" dirty="0"/>
          </a:p>
          <a:p>
            <a:pPr>
              <a:buNone/>
            </a:pPr>
            <a:r>
              <a:rPr lang="en-US" dirty="0"/>
              <a:t>"This is just the start. Microsoft’s vision includes </a:t>
            </a:r>
            <a:r>
              <a:rPr lang="en-US" b="1" dirty="0"/>
              <a:t>agentic intelligence</a:t>
            </a:r>
            <a:r>
              <a:rPr lang="en-US" dirty="0"/>
              <a:t>, deeper integration with the </a:t>
            </a:r>
            <a:r>
              <a:rPr lang="en-US" b="1" dirty="0"/>
              <a:t>AI stack</a:t>
            </a:r>
            <a:r>
              <a:rPr lang="en-US" dirty="0"/>
              <a:t>, and better observability across your </a:t>
            </a:r>
            <a:r>
              <a:rPr lang="en-US" b="1" dirty="0"/>
              <a:t>data-to-insight lifecycle.</a:t>
            </a:r>
            <a:br>
              <a:rPr lang="en-US" dirty="0"/>
            </a:br>
            <a:r>
              <a:rPr lang="en-US" dirty="0"/>
              <a:t>If you're building for scale, governance, or AI-driven automation, these roadmap items are key signals of where Fabric is headed."</a:t>
            </a:r>
          </a:p>
          <a:p>
            <a:pPr>
              <a:buNone/>
            </a:pPr>
            <a:r>
              <a:rPr lang="en-US" b="1" dirty="0"/>
              <a:t>🚀 Final Thought</a:t>
            </a:r>
          </a:p>
          <a:p>
            <a:pPr>
              <a:buNone/>
            </a:pPr>
            <a:r>
              <a:rPr lang="en-US" i="1" dirty="0"/>
              <a:t>“This roadmap is about unlocking scale, flexibility, and intelligence—all with security and simplicity in mind. Whether you're modeling large data volumes or orchestrating insight delivery, Direct Lake and Data Agents will be cornerstones of the modern data stack in Microsoft Fabric.”</a:t>
            </a:r>
            <a:endParaRPr lang="en-US" dirty="0"/>
          </a:p>
          <a:p>
            <a:endParaRPr lang="en-US" dirty="0"/>
          </a:p>
          <a:p>
            <a:endParaRPr lang="en-US" dirty="0"/>
          </a:p>
          <a:p>
            <a:r>
              <a:rPr lang="en-US" dirty="0"/>
              <a:t>__________________________________________</a:t>
            </a:r>
          </a:p>
          <a:p>
            <a:endParaRPr lang="en-US" dirty="0"/>
          </a:p>
          <a:p>
            <a:endParaRPr lang="en-US" dirty="0"/>
          </a:p>
        </p:txBody>
      </p:sp>
      <p:sp>
        <p:nvSpPr>
          <p:cNvPr id="4" name="Slide Number Placeholder 3">
            <a:extLst>
              <a:ext uri="{FF2B5EF4-FFF2-40B4-BE49-F238E27FC236}">
                <a16:creationId xmlns:a16="http://schemas.microsoft.com/office/drawing/2014/main" id="{179F78CE-9E41-E66C-942E-EDD8F8F54660}"/>
              </a:ext>
            </a:extLst>
          </p:cNvPr>
          <p:cNvSpPr>
            <a:spLocks noGrp="1"/>
          </p:cNvSpPr>
          <p:nvPr>
            <p:ph type="sldNum" sz="quarter" idx="5"/>
          </p:nvPr>
        </p:nvSpPr>
        <p:spPr/>
        <p:txBody>
          <a:bodyPr/>
          <a:lstStyle/>
          <a:p>
            <a:fld id="{12E2553C-6639-40E2-98B0-00DCA45218D8}" type="slidenum">
              <a:rPr lang="en-US" smtClean="0"/>
              <a:t>23</a:t>
            </a:fld>
            <a:endParaRPr lang="en-US"/>
          </a:p>
        </p:txBody>
      </p:sp>
    </p:spTree>
    <p:extLst>
      <p:ext uri="{BB962C8B-B14F-4D97-AF65-F5344CB8AC3E}">
        <p14:creationId xmlns:p14="http://schemas.microsoft.com/office/powerpoint/2010/main" val="2953508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92F03-0735-1AFC-C1B3-8567B8FE8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85834-895B-FE06-E593-78DF8D23CE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C2BED-5D1D-7898-4CE4-A964831C62B7}"/>
              </a:ext>
            </a:extLst>
          </p:cNvPr>
          <p:cNvSpPr>
            <a:spLocks noGrp="1"/>
          </p:cNvSpPr>
          <p:nvPr>
            <p:ph type="body" idx="1"/>
          </p:nvPr>
        </p:nvSpPr>
        <p:spPr/>
        <p:txBody>
          <a:bodyPr/>
          <a:lstStyle/>
          <a:p>
            <a:pPr>
              <a:buNone/>
            </a:pPr>
            <a:r>
              <a:rPr lang="en-US" b="1" dirty="0"/>
              <a:t>🧾 Slide Title: </a:t>
            </a:r>
            <a:r>
              <a:rPr lang="en-US" b="1" i="1" dirty="0"/>
              <a:t>Conclusion – Choosing the Right Storage Mode</a:t>
            </a:r>
            <a:endParaRPr lang="en-US" b="1" dirty="0"/>
          </a:p>
          <a:p>
            <a:pPr>
              <a:buNone/>
            </a:pPr>
            <a:r>
              <a:rPr lang="en-US" i="1" dirty="0"/>
              <a:t>“As we wrap up, let’s summarize the key takeaways when deciding between Import, Direct Lake, and </a:t>
            </a:r>
            <a:r>
              <a:rPr lang="en-US" i="1" dirty="0" err="1"/>
              <a:t>DirectQuery</a:t>
            </a:r>
            <a:r>
              <a:rPr lang="en-US" i="1" dirty="0"/>
              <a:t> modes in Microsoft Fabric.”</a:t>
            </a:r>
            <a:endParaRPr lang="en-US" dirty="0"/>
          </a:p>
          <a:p>
            <a:pPr>
              <a:buNone/>
            </a:pPr>
            <a:r>
              <a:rPr lang="en-US" b="1" dirty="0"/>
              <a:t>📦 Direct Lake is a Powerful Addition—Not a Replacement</a:t>
            </a:r>
          </a:p>
          <a:p>
            <a:pPr>
              <a:buNone/>
            </a:pPr>
            <a:r>
              <a:rPr lang="en-US" dirty="0"/>
              <a:t>"Direct Lake is a </a:t>
            </a:r>
            <a:r>
              <a:rPr lang="en-US" b="1" dirty="0"/>
              <a:t>new storage mode</a:t>
            </a:r>
            <a:r>
              <a:rPr lang="en-US" dirty="0"/>
              <a:t>, but it doesn't replace the existing ones.</a:t>
            </a:r>
            <a:br>
              <a:rPr lang="en-US" dirty="0"/>
            </a:br>
            <a:r>
              <a:rPr lang="en-US" dirty="0"/>
              <a:t>Instead, think of it as a </a:t>
            </a:r>
            <a:r>
              <a:rPr lang="en-US" b="1" dirty="0"/>
              <a:t>strategic option</a:t>
            </a:r>
            <a:r>
              <a:rPr lang="en-US" dirty="0"/>
              <a:t> in your toolkit—ideal for specific workloads, especially when dealing with large volumes of Delta-based data in OneLake."</a:t>
            </a:r>
          </a:p>
          <a:p>
            <a:pPr>
              <a:buNone/>
            </a:pPr>
            <a:r>
              <a:rPr lang="en-US" b="1" dirty="0"/>
              <a:t>✅ Start with Import by Default</a:t>
            </a:r>
          </a:p>
          <a:p>
            <a:pPr>
              <a:buNone/>
            </a:pPr>
            <a:r>
              <a:rPr lang="en-US" dirty="0"/>
              <a:t>"Import mode is still your </a:t>
            </a:r>
            <a:r>
              <a:rPr lang="en-US" b="1" dirty="0"/>
              <a:t>go-to</a:t>
            </a:r>
            <a:r>
              <a:rPr lang="en-US" dirty="0"/>
              <a:t> for most use cases.</a:t>
            </a:r>
            <a:br>
              <a:rPr lang="en-US" dirty="0"/>
            </a:br>
            <a:r>
              <a:rPr lang="en-US" dirty="0"/>
              <a:t>It offers </a:t>
            </a:r>
            <a:r>
              <a:rPr lang="en-US" b="1" dirty="0"/>
              <a:t>the best performance</a:t>
            </a:r>
            <a:r>
              <a:rPr lang="en-US" dirty="0"/>
              <a:t> and the most flexibility for calculated tables, measures, and visual rendering—especially for reports used by a broad audience.</a:t>
            </a:r>
            <a:br>
              <a:rPr lang="en-US" dirty="0"/>
            </a:br>
            <a:r>
              <a:rPr lang="en-US" dirty="0"/>
              <a:t>However, </a:t>
            </a:r>
            <a:r>
              <a:rPr lang="en-US" b="1" dirty="0"/>
              <a:t>memory limits</a:t>
            </a:r>
            <a:r>
              <a:rPr lang="en-US" dirty="0"/>
              <a:t> in your Fabric capacity can become a blocker."</a:t>
            </a:r>
          </a:p>
          <a:p>
            <a:pPr>
              <a:buNone/>
            </a:pPr>
            <a:r>
              <a:rPr lang="en-US" b="1" dirty="0"/>
              <a:t>⚖️ Use Direct Lake When You Need Scale with Speed</a:t>
            </a:r>
          </a:p>
          <a:p>
            <a:pPr>
              <a:buNone/>
            </a:pPr>
            <a:r>
              <a:rPr lang="en-US" dirty="0"/>
              <a:t>"If you're hitting memory limits but your </a:t>
            </a:r>
            <a:r>
              <a:rPr lang="en-US" b="1" dirty="0"/>
              <a:t>column sizes still fit within memory constraints</a:t>
            </a:r>
            <a:r>
              <a:rPr lang="en-US" dirty="0"/>
              <a:t>, Direct Lake is a great middle ground.</a:t>
            </a:r>
            <a:br>
              <a:rPr lang="en-US" dirty="0"/>
            </a:br>
            <a:r>
              <a:rPr lang="en-US" dirty="0"/>
              <a:t>It gives you </a:t>
            </a:r>
            <a:r>
              <a:rPr lang="en-US" b="1" dirty="0"/>
              <a:t>nearly Import-level performance</a:t>
            </a:r>
            <a:r>
              <a:rPr lang="en-US" dirty="0"/>
              <a:t> by loading only what’s needed, and you avoid the refresh overhead.</a:t>
            </a:r>
            <a:br>
              <a:rPr lang="en-US" dirty="0"/>
            </a:br>
            <a:r>
              <a:rPr lang="en-US" dirty="0"/>
              <a:t>That said, you should </a:t>
            </a:r>
            <a:r>
              <a:rPr lang="en-US" b="1" dirty="0"/>
              <a:t>track memory usage</a:t>
            </a:r>
            <a:r>
              <a:rPr lang="en-US" dirty="0"/>
              <a:t> regularly using </a:t>
            </a:r>
            <a:r>
              <a:rPr lang="en-US" b="1" dirty="0"/>
              <a:t>DMV storage views</a:t>
            </a:r>
            <a:r>
              <a:rPr lang="en-US" dirty="0"/>
              <a:t>, especially as data grows."</a:t>
            </a:r>
          </a:p>
          <a:p>
            <a:pPr>
              <a:buNone/>
            </a:pPr>
            <a:r>
              <a:rPr lang="en-US" b="1" dirty="0"/>
              <a:t>🔄 Choose </a:t>
            </a:r>
            <a:r>
              <a:rPr lang="en-US" b="1" dirty="0" err="1"/>
              <a:t>DirectQuery</a:t>
            </a:r>
            <a:r>
              <a:rPr lang="en-US" b="1" dirty="0"/>
              <a:t> for Real-Time—but Use It Sparingly</a:t>
            </a:r>
          </a:p>
          <a:p>
            <a:pPr>
              <a:buNone/>
            </a:pPr>
            <a:r>
              <a:rPr lang="en-US" dirty="0"/>
              <a:t>"</a:t>
            </a:r>
            <a:r>
              <a:rPr lang="en-US" dirty="0" err="1"/>
              <a:t>DirectQuery</a:t>
            </a:r>
            <a:r>
              <a:rPr lang="en-US" dirty="0"/>
              <a:t> is your option when </a:t>
            </a:r>
            <a:r>
              <a:rPr lang="en-US" b="1" dirty="0"/>
              <a:t>real-time analytics are essential</a:t>
            </a:r>
            <a:r>
              <a:rPr lang="en-US" dirty="0"/>
              <a:t> and data volumes are beyond what Import or Direct Lake can handle.</a:t>
            </a:r>
            <a:br>
              <a:rPr lang="en-US" dirty="0"/>
            </a:br>
            <a:r>
              <a:rPr lang="en-US" dirty="0"/>
              <a:t>But remember, </a:t>
            </a:r>
            <a:r>
              <a:rPr lang="en-US" b="1" dirty="0" err="1"/>
              <a:t>DirectQuery</a:t>
            </a:r>
            <a:r>
              <a:rPr lang="en-US" b="1" dirty="0"/>
              <a:t> comes with trade-offs</a:t>
            </a:r>
            <a:r>
              <a:rPr lang="en-US" dirty="0"/>
              <a:t>: it’s the slowest of the three modes, and its performance depends heavily on your source system’s responsiveness."</a:t>
            </a:r>
          </a:p>
          <a:p>
            <a:pPr>
              <a:buNone/>
            </a:pPr>
            <a:r>
              <a:rPr lang="en-US" b="1" dirty="0"/>
              <a:t>🧠 Final Thought</a:t>
            </a:r>
          </a:p>
          <a:p>
            <a:pPr>
              <a:buNone/>
            </a:pPr>
            <a:r>
              <a:rPr lang="en-US" i="1" dirty="0"/>
              <a:t>“Choosing a storage mode isn’t a one-time decision—it’s a balancing act between performance, scalability, memory, and freshness. Use Import by default, scale with Direct Lake when needed, and turn to </a:t>
            </a:r>
            <a:r>
              <a:rPr lang="en-US" i="1" dirty="0" err="1"/>
              <a:t>DirectQuery</a:t>
            </a:r>
            <a:r>
              <a:rPr lang="en-US" i="1" dirty="0"/>
              <a:t> only when real-time is truly critical.”</a:t>
            </a:r>
          </a:p>
          <a:p>
            <a:pPr>
              <a:buNone/>
            </a:pPr>
            <a:endParaRPr lang="en-US" i="1" dirty="0"/>
          </a:p>
          <a:p>
            <a:pPr>
              <a:buNone/>
            </a:pPr>
            <a:r>
              <a:rPr lang="en-US" i="1" dirty="0"/>
              <a:t>______________________________________________________________</a:t>
            </a:r>
          </a:p>
          <a:p>
            <a:pPr>
              <a:buNone/>
            </a:pPr>
            <a:endParaRPr lang="en-US" i="1" dirty="0"/>
          </a:p>
          <a:p>
            <a:pPr>
              <a:buNone/>
            </a:pPr>
            <a:endParaRPr lang="en-US" dirty="0"/>
          </a:p>
          <a:p>
            <a:pPr>
              <a:buNone/>
            </a:pPr>
            <a:r>
              <a:rPr lang="en-US" dirty="0"/>
              <a:t>📄 Your downloadable handout is ready!</a:t>
            </a:r>
          </a:p>
          <a:p>
            <a:pPr>
              <a:buNone/>
            </a:pPr>
            <a:r>
              <a:rPr lang="en-US" dirty="0"/>
              <a:t>👉 </a:t>
            </a:r>
            <a:r>
              <a:rPr lang="en-US" b="1" dirty="0">
                <a:hlinkClick r:id="rId3"/>
              </a:rPr>
              <a:t>Download Fabric_Storage_Mode_Handout.docx</a:t>
            </a:r>
            <a:endParaRPr lang="en-US" dirty="0"/>
          </a:p>
          <a:p>
            <a:r>
              <a:rPr lang="en-US" dirty="0"/>
              <a:t>It includes a summary of each storage mode, key takeaways, and a recommendation framework to support decision-making. Let me know if you’d like a branded version or PDF format next.</a:t>
            </a:r>
          </a:p>
          <a:p>
            <a:endParaRPr lang="en-US" dirty="0"/>
          </a:p>
        </p:txBody>
      </p:sp>
      <p:sp>
        <p:nvSpPr>
          <p:cNvPr id="4" name="Slide Number Placeholder 3">
            <a:extLst>
              <a:ext uri="{FF2B5EF4-FFF2-40B4-BE49-F238E27FC236}">
                <a16:creationId xmlns:a16="http://schemas.microsoft.com/office/drawing/2014/main" id="{C918FEC6-08E6-91B6-DF3C-E36E23D570E8}"/>
              </a:ext>
            </a:extLst>
          </p:cNvPr>
          <p:cNvSpPr>
            <a:spLocks noGrp="1"/>
          </p:cNvSpPr>
          <p:nvPr>
            <p:ph type="sldNum" sz="quarter" idx="5"/>
          </p:nvPr>
        </p:nvSpPr>
        <p:spPr/>
        <p:txBody>
          <a:bodyPr/>
          <a:lstStyle/>
          <a:p>
            <a:fld id="{12E2553C-6639-40E2-98B0-00DCA45218D8}" type="slidenum">
              <a:rPr lang="en-US" smtClean="0"/>
              <a:t>24</a:t>
            </a:fld>
            <a:endParaRPr lang="en-US"/>
          </a:p>
        </p:txBody>
      </p:sp>
    </p:spTree>
    <p:extLst>
      <p:ext uri="{BB962C8B-B14F-4D97-AF65-F5344CB8AC3E}">
        <p14:creationId xmlns:p14="http://schemas.microsoft.com/office/powerpoint/2010/main" val="1597489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E2553C-6639-40E2-98B0-00DCA45218D8}" type="slidenum">
              <a:rPr lang="en-US" smtClean="0"/>
              <a:t>25</a:t>
            </a:fld>
            <a:endParaRPr lang="en-US"/>
          </a:p>
        </p:txBody>
      </p:sp>
    </p:spTree>
    <p:extLst>
      <p:ext uri="{BB962C8B-B14F-4D97-AF65-F5344CB8AC3E}">
        <p14:creationId xmlns:p14="http://schemas.microsoft.com/office/powerpoint/2010/main" val="155328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E2553C-6639-40E2-98B0-00DCA45218D8}" type="slidenum">
              <a:rPr lang="en-US" smtClean="0"/>
              <a:t>26</a:t>
            </a:fld>
            <a:endParaRPr lang="en-US"/>
          </a:p>
        </p:txBody>
      </p:sp>
    </p:spTree>
    <p:extLst>
      <p:ext uri="{BB962C8B-B14F-4D97-AF65-F5344CB8AC3E}">
        <p14:creationId xmlns:p14="http://schemas.microsoft.com/office/powerpoint/2010/main" val="111586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C7B85-CCC3-2010-9015-01CE89A2A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C801E5-BFC9-28FE-9E3E-B8E9A4741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205A02-AFAF-B66A-10D4-33F1B8162F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D62653-5B80-8914-9238-712D4C713C7C}"/>
              </a:ext>
            </a:extLst>
          </p:cNvPr>
          <p:cNvSpPr>
            <a:spLocks noGrp="1"/>
          </p:cNvSpPr>
          <p:nvPr>
            <p:ph type="sldNum" sz="quarter" idx="5"/>
          </p:nvPr>
        </p:nvSpPr>
        <p:spPr/>
        <p:txBody>
          <a:bodyPr/>
          <a:lstStyle/>
          <a:p>
            <a:fld id="{12E2553C-6639-40E2-98B0-00DCA45218D8}" type="slidenum">
              <a:rPr lang="en-US" smtClean="0"/>
              <a:t>27</a:t>
            </a:fld>
            <a:endParaRPr lang="en-US"/>
          </a:p>
        </p:txBody>
      </p:sp>
    </p:spTree>
    <p:extLst>
      <p:ext uri="{BB962C8B-B14F-4D97-AF65-F5344CB8AC3E}">
        <p14:creationId xmlns:p14="http://schemas.microsoft.com/office/powerpoint/2010/main" val="2484951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E2553C-6639-40E2-98B0-00DCA45218D8}" type="slidenum">
              <a:rPr lang="en-US" smtClean="0"/>
              <a:t>3</a:t>
            </a:fld>
            <a:endParaRPr lang="en-US"/>
          </a:p>
        </p:txBody>
      </p:sp>
    </p:spTree>
    <p:extLst>
      <p:ext uri="{BB962C8B-B14F-4D97-AF65-F5344CB8AC3E}">
        <p14:creationId xmlns:p14="http://schemas.microsoft.com/office/powerpoint/2010/main" val="4227143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E2553C-6639-40E2-98B0-00DCA45218D8}" type="slidenum">
              <a:rPr lang="en-US" smtClean="0"/>
              <a:t>4</a:t>
            </a:fld>
            <a:endParaRPr lang="en-US"/>
          </a:p>
        </p:txBody>
      </p:sp>
    </p:spTree>
    <p:extLst>
      <p:ext uri="{BB962C8B-B14F-4D97-AF65-F5344CB8AC3E}">
        <p14:creationId xmlns:p14="http://schemas.microsoft.com/office/powerpoint/2010/main" val="2882157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E2553C-6639-40E2-98B0-00DCA45218D8}" type="slidenum">
              <a:rPr lang="en-US" smtClean="0"/>
              <a:t>5</a:t>
            </a:fld>
            <a:endParaRPr lang="en-US"/>
          </a:p>
        </p:txBody>
      </p:sp>
    </p:spTree>
    <p:extLst>
      <p:ext uri="{BB962C8B-B14F-4D97-AF65-F5344CB8AC3E}">
        <p14:creationId xmlns:p14="http://schemas.microsoft.com/office/powerpoint/2010/main" val="3853951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E2553C-6639-40E2-98B0-00DCA45218D8}" type="slidenum">
              <a:rPr lang="en-US" smtClean="0"/>
              <a:t>6</a:t>
            </a:fld>
            <a:endParaRPr lang="en-US"/>
          </a:p>
        </p:txBody>
      </p:sp>
    </p:spTree>
    <p:extLst>
      <p:ext uri="{BB962C8B-B14F-4D97-AF65-F5344CB8AC3E}">
        <p14:creationId xmlns:p14="http://schemas.microsoft.com/office/powerpoint/2010/main" val="885958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Direct Lake Mode – Game-Changer for Data Performance in Microsoft Fabric</a:t>
            </a:r>
          </a:p>
          <a:p>
            <a:pPr>
              <a:buFont typeface="+mj-lt"/>
              <a:buAutoNum type="arabicPeriod"/>
            </a:pPr>
            <a:r>
              <a:rPr lang="en-US" b="1" dirty="0"/>
              <a:t>On-Demand Data Loading</a:t>
            </a:r>
            <a:endParaRPr lang="en-US" dirty="0"/>
          </a:p>
          <a:p>
            <a:pPr marL="742950" lvl="1" indent="-285750">
              <a:buFont typeface="+mj-lt"/>
              <a:buAutoNum type="arabicPeriod"/>
            </a:pPr>
            <a:r>
              <a:rPr lang="en-US" dirty="0"/>
              <a:t>Unlike Import mode, </a:t>
            </a:r>
            <a:r>
              <a:rPr lang="en-US" b="1" dirty="0"/>
              <a:t>Direct Lake loads only the data needed</a:t>
            </a:r>
            <a:r>
              <a:rPr lang="en-US" dirty="0"/>
              <a:t> at query time into memory.</a:t>
            </a:r>
          </a:p>
          <a:p>
            <a:pPr marL="742950" lvl="1" indent="-285750">
              <a:buFont typeface="+mj-lt"/>
              <a:buAutoNum type="arabicPeriod"/>
            </a:pPr>
            <a:r>
              <a:rPr lang="en-US" dirty="0"/>
              <a:t>This means </a:t>
            </a:r>
            <a:r>
              <a:rPr lang="en-US" b="1" dirty="0"/>
              <a:t>faster startup, lower memory usage</a:t>
            </a:r>
            <a:r>
              <a:rPr lang="en-US" dirty="0"/>
              <a:t>, and </a:t>
            </a:r>
            <a:r>
              <a:rPr lang="en-US" b="1" dirty="0"/>
              <a:t>no long waits</a:t>
            </a:r>
            <a:r>
              <a:rPr lang="en-US" dirty="0"/>
              <a:t> for dataset refreshes.</a:t>
            </a:r>
          </a:p>
          <a:p>
            <a:pPr marL="742950" lvl="1" indent="-285750">
              <a:buFont typeface="+mj-lt"/>
              <a:buAutoNum type="arabicPeriod"/>
            </a:pPr>
            <a:r>
              <a:rPr lang="en-US" dirty="0"/>
              <a:t>It's intelligent – </a:t>
            </a:r>
            <a:r>
              <a:rPr lang="en-US" b="1" dirty="0"/>
              <a:t>unused data is automatically evicted</a:t>
            </a:r>
            <a:r>
              <a:rPr lang="en-US" dirty="0"/>
              <a:t> over time, keeping memory lean and efficient.</a:t>
            </a:r>
          </a:p>
          <a:p>
            <a:pPr>
              <a:buFont typeface="+mj-lt"/>
              <a:buAutoNum type="arabicPeriod"/>
            </a:pPr>
            <a:r>
              <a:rPr lang="en-US" b="1" dirty="0"/>
              <a:t>Hybrid Power: Best of Import &amp; Direct Query</a:t>
            </a:r>
            <a:endParaRPr lang="en-US" dirty="0"/>
          </a:p>
          <a:p>
            <a:pPr marL="742950" lvl="1" indent="-285750">
              <a:buFont typeface="+mj-lt"/>
              <a:buAutoNum type="arabicPeriod"/>
            </a:pPr>
            <a:r>
              <a:rPr lang="en-US" dirty="0"/>
              <a:t>Think of it as a </a:t>
            </a:r>
            <a:r>
              <a:rPr lang="en-US" b="1" dirty="0"/>
              <a:t>"next-gen hybrid mode"</a:t>
            </a:r>
            <a:r>
              <a:rPr lang="en-US" dirty="0"/>
              <a:t> – it combines </a:t>
            </a:r>
            <a:r>
              <a:rPr lang="en-US" b="1" dirty="0"/>
              <a:t>Import's performance</a:t>
            </a:r>
            <a:r>
              <a:rPr lang="en-US" dirty="0"/>
              <a:t> with </a:t>
            </a:r>
            <a:r>
              <a:rPr lang="en-US" b="1" dirty="0"/>
              <a:t>Direct Query’s freshness</a:t>
            </a:r>
            <a:r>
              <a:rPr lang="en-US" dirty="0"/>
              <a:t>.</a:t>
            </a:r>
          </a:p>
          <a:p>
            <a:pPr marL="742950" lvl="1" indent="-285750">
              <a:buFont typeface="+mj-lt"/>
              <a:buAutoNum type="arabicPeriod"/>
            </a:pPr>
            <a:r>
              <a:rPr lang="en-US" dirty="0"/>
              <a:t>Seamlessly integrates with Power BI’s semantic model layer, just like traditional modes.</a:t>
            </a:r>
          </a:p>
          <a:p>
            <a:pPr>
              <a:buFont typeface="+mj-lt"/>
              <a:buAutoNum type="arabicPeriod"/>
            </a:pPr>
            <a:r>
              <a:rPr lang="en-US" b="1" dirty="0"/>
              <a:t>Massive Scale with Performance</a:t>
            </a:r>
            <a:endParaRPr lang="en-US" dirty="0"/>
          </a:p>
          <a:p>
            <a:pPr marL="742950" lvl="1" indent="-285750">
              <a:buFont typeface="+mj-lt"/>
              <a:buAutoNum type="arabicPeriod"/>
            </a:pPr>
            <a:r>
              <a:rPr lang="en-US" dirty="0"/>
              <a:t>Purpose-built for large-scale analytics – </a:t>
            </a:r>
            <a:r>
              <a:rPr lang="en-US" b="1" dirty="0"/>
              <a:t>handles big data volumes efficiently</a:t>
            </a:r>
            <a:r>
              <a:rPr lang="en-US" dirty="0"/>
              <a:t> without the performance hits of Direct Query.</a:t>
            </a:r>
          </a:p>
          <a:p>
            <a:pPr marL="742950" lvl="1" indent="-285750">
              <a:buFont typeface="+mj-lt"/>
              <a:buAutoNum type="arabicPeriod"/>
            </a:pPr>
            <a:r>
              <a:rPr lang="en-US" dirty="0"/>
              <a:t>Avoids the </a:t>
            </a:r>
            <a:r>
              <a:rPr lang="en-US" b="1" dirty="0"/>
              <a:t>live-query bottlenecks</a:t>
            </a:r>
            <a:r>
              <a:rPr lang="en-US" dirty="0"/>
              <a:t> that often impact responsiveness in Direct Query scenarios.</a:t>
            </a:r>
          </a:p>
          <a:p>
            <a:pPr>
              <a:buFont typeface="+mj-lt"/>
              <a:buAutoNum type="arabicPeriod"/>
            </a:pPr>
            <a:r>
              <a:rPr lang="en-US" b="1" dirty="0"/>
              <a:t>Zero Refresh Overhead</a:t>
            </a:r>
            <a:endParaRPr lang="en-US" dirty="0"/>
          </a:p>
          <a:p>
            <a:pPr marL="742950" lvl="1" indent="-285750">
              <a:buFont typeface="+mj-lt"/>
              <a:buAutoNum type="arabicPeriod"/>
            </a:pPr>
            <a:r>
              <a:rPr lang="en-US" dirty="0"/>
              <a:t>Direct Lake </a:t>
            </a:r>
            <a:r>
              <a:rPr lang="en-US" b="1" dirty="0"/>
              <a:t>eliminates the need for scheduled data refreshes</a:t>
            </a:r>
            <a:r>
              <a:rPr lang="en-US" dirty="0"/>
              <a:t>, cutting down on refresh time and reducing compute costs.</a:t>
            </a:r>
          </a:p>
          <a:p>
            <a:pPr marL="742950" lvl="1" indent="-285750">
              <a:buFont typeface="+mj-lt"/>
              <a:buAutoNum type="arabicPeriod"/>
            </a:pPr>
            <a:r>
              <a:rPr lang="en-US" dirty="0"/>
              <a:t>Updates from the Lakehouse are </a:t>
            </a:r>
            <a:r>
              <a:rPr lang="en-US" b="1" dirty="0"/>
              <a:t>instantly available</a:t>
            </a:r>
            <a:r>
              <a:rPr lang="en-US" dirty="0"/>
              <a:t> – so users always see the latest data.</a:t>
            </a:r>
          </a:p>
          <a:p>
            <a:pPr>
              <a:buFont typeface="+mj-lt"/>
              <a:buAutoNum type="arabicPeriod"/>
            </a:pPr>
            <a:r>
              <a:rPr lang="en-US" b="1" dirty="0"/>
              <a:t>Faster Availability of Models and Reports</a:t>
            </a:r>
            <a:endParaRPr lang="en-US" dirty="0"/>
          </a:p>
          <a:p>
            <a:pPr marL="742950" lvl="1" indent="-285750">
              <a:buFont typeface="+mj-lt"/>
              <a:buAutoNum type="arabicPeriod"/>
            </a:pPr>
            <a:r>
              <a:rPr lang="en-US" dirty="0"/>
              <a:t>Because there’s </a:t>
            </a:r>
            <a:r>
              <a:rPr lang="en-US" b="1" dirty="0"/>
              <a:t>no load delay</a:t>
            </a:r>
            <a:r>
              <a:rPr lang="en-US" dirty="0"/>
              <a:t>, semantic models are ready right after deployment.</a:t>
            </a:r>
          </a:p>
          <a:p>
            <a:pPr marL="742950" lvl="1" indent="-285750">
              <a:buFont typeface="+mj-lt"/>
              <a:buAutoNum type="arabicPeriod"/>
            </a:pPr>
            <a:r>
              <a:rPr lang="en-US" dirty="0"/>
              <a:t>This means </a:t>
            </a:r>
            <a:r>
              <a:rPr lang="en-US" b="1" dirty="0"/>
              <a:t>faster time to insight</a:t>
            </a:r>
            <a:r>
              <a:rPr lang="en-US" dirty="0"/>
              <a:t> and more agility in analytics workflows.</a:t>
            </a:r>
          </a:p>
          <a:p>
            <a:endParaRPr lang="en-US" dirty="0"/>
          </a:p>
          <a:p>
            <a:endParaRPr lang="en-US" dirty="0"/>
          </a:p>
          <a:p>
            <a:endParaRPr lang="en-US" dirty="0"/>
          </a:p>
          <a:p>
            <a:pPr>
              <a:buNone/>
            </a:pPr>
            <a:r>
              <a:rPr lang="en-US" dirty="0"/>
              <a:t>Here are a few strong </a:t>
            </a:r>
            <a:r>
              <a:rPr lang="en-US" b="1" dirty="0"/>
              <a:t>visual metaphors</a:t>
            </a:r>
            <a:r>
              <a:rPr lang="en-US" dirty="0"/>
              <a:t> to pair with your slide on </a:t>
            </a:r>
            <a:r>
              <a:rPr lang="en-US" b="1" dirty="0"/>
              <a:t>Direct Lake mode in Microsoft Fabric</a:t>
            </a:r>
            <a:r>
              <a:rPr lang="en-US" dirty="0"/>
              <a:t>:</a:t>
            </a:r>
          </a:p>
          <a:p>
            <a:pPr>
              <a:buNone/>
            </a:pPr>
            <a:r>
              <a:rPr lang="en-US" b="1" dirty="0"/>
              <a:t>1. "Smart Bookshelf" Metaphor</a:t>
            </a:r>
          </a:p>
          <a:p>
            <a:pPr>
              <a:buNone/>
            </a:pPr>
            <a:r>
              <a:rPr lang="en-US" b="1" dirty="0"/>
              <a:t>Visual:</a:t>
            </a:r>
            <a:r>
              <a:rPr lang="en-US" dirty="0"/>
              <a:t> A bookshelf that automatically pulls in the exact book you need and gently removes the ones you haven’t touched in a while.</a:t>
            </a:r>
            <a:br>
              <a:rPr lang="en-US" dirty="0"/>
            </a:br>
            <a:r>
              <a:rPr lang="en-US" b="1" dirty="0"/>
              <a:t>Message:</a:t>
            </a:r>
            <a:endParaRPr lang="en-US" dirty="0"/>
          </a:p>
          <a:p>
            <a:pPr>
              <a:buFont typeface="Arial" panose="020B0604020202020204" pitchFamily="34" charset="0"/>
              <a:buChar char="•"/>
            </a:pPr>
            <a:r>
              <a:rPr lang="en-US" dirty="0"/>
              <a:t>Only loads what’s needed (books/data)</a:t>
            </a:r>
          </a:p>
          <a:p>
            <a:pPr>
              <a:buFont typeface="Arial" panose="020B0604020202020204" pitchFamily="34" charset="0"/>
              <a:buChar char="•"/>
            </a:pPr>
            <a:r>
              <a:rPr lang="en-US" dirty="0"/>
              <a:t>Evicts unused items automatically</a:t>
            </a:r>
          </a:p>
          <a:p>
            <a:pPr>
              <a:buFont typeface="Arial" panose="020B0604020202020204" pitchFamily="34" charset="0"/>
              <a:buChar char="•"/>
            </a:pPr>
            <a:r>
              <a:rPr lang="en-US" dirty="0"/>
              <a:t>Keeps space optimized and ready</a:t>
            </a:r>
            <a:br>
              <a:rPr lang="en-US" dirty="0"/>
            </a:br>
            <a:r>
              <a:rPr lang="en-US" dirty="0"/>
              <a:t>→ Represents on-demand loading and memory optimization.</a:t>
            </a:r>
          </a:p>
          <a:p>
            <a:pPr>
              <a:buNone/>
            </a:pPr>
            <a:r>
              <a:rPr lang="en-US" b="1" dirty="0"/>
              <a:t>2. "Highway with Smart Lanes" Metaphor</a:t>
            </a:r>
          </a:p>
          <a:p>
            <a:pPr>
              <a:buNone/>
            </a:pPr>
            <a:r>
              <a:rPr lang="en-US" b="1" dirty="0"/>
              <a:t>Visual:</a:t>
            </a:r>
            <a:r>
              <a:rPr lang="en-US" dirty="0"/>
              <a:t> A futuristic highway where lanes open only when needed and close when unused, ensuring smooth, efficient traffic.</a:t>
            </a:r>
            <a:br>
              <a:rPr lang="en-US" dirty="0"/>
            </a:br>
            <a:r>
              <a:rPr lang="en-US" b="1" dirty="0"/>
              <a:t>Message:</a:t>
            </a:r>
            <a:endParaRPr lang="en-US" dirty="0"/>
          </a:p>
          <a:p>
            <a:pPr>
              <a:buFont typeface="Arial" panose="020B0604020202020204" pitchFamily="34" charset="0"/>
              <a:buChar char="•"/>
            </a:pPr>
            <a:r>
              <a:rPr lang="en-US" dirty="0"/>
              <a:t>Dynamic, responsive data flow</a:t>
            </a:r>
          </a:p>
          <a:p>
            <a:pPr>
              <a:buFont typeface="Arial" panose="020B0604020202020204" pitchFamily="34" charset="0"/>
              <a:buChar char="•"/>
            </a:pPr>
            <a:r>
              <a:rPr lang="en-US" dirty="0"/>
              <a:t>No bottlenecks like in Direct Query</a:t>
            </a:r>
          </a:p>
          <a:p>
            <a:pPr>
              <a:buFont typeface="Arial" panose="020B0604020202020204" pitchFamily="34" charset="0"/>
              <a:buChar char="•"/>
            </a:pPr>
            <a:r>
              <a:rPr lang="en-US" dirty="0"/>
              <a:t>High efficiency at scale</a:t>
            </a:r>
            <a:br>
              <a:rPr lang="en-US" dirty="0"/>
            </a:br>
            <a:r>
              <a:rPr lang="en-US" dirty="0"/>
              <a:t>→ Represents scalable performance and intelligent resource management.</a:t>
            </a:r>
          </a:p>
          <a:p>
            <a:pPr>
              <a:buNone/>
            </a:pPr>
            <a:r>
              <a:rPr lang="en-US" b="1" dirty="0"/>
              <a:t>3. "Fridge That Restocks Itself" Metaphor</a:t>
            </a:r>
          </a:p>
          <a:p>
            <a:pPr>
              <a:buNone/>
            </a:pPr>
            <a:r>
              <a:rPr lang="en-US" b="1" dirty="0"/>
              <a:t>Visual:</a:t>
            </a:r>
            <a:r>
              <a:rPr lang="en-US" dirty="0"/>
              <a:t> A smart fridge that detects what you need in real time, restocks it instantly, and clears out expired items.</a:t>
            </a:r>
            <a:br>
              <a:rPr lang="en-US" dirty="0"/>
            </a:br>
            <a:r>
              <a:rPr lang="en-US" b="1" dirty="0"/>
              <a:t>Message:</a:t>
            </a:r>
            <a:endParaRPr lang="en-US" dirty="0"/>
          </a:p>
          <a:p>
            <a:pPr>
              <a:buFont typeface="Arial" panose="020B0604020202020204" pitchFamily="34" charset="0"/>
              <a:buChar char="•"/>
            </a:pPr>
            <a:r>
              <a:rPr lang="en-US" dirty="0"/>
              <a:t>Data loads on demand</a:t>
            </a:r>
          </a:p>
          <a:p>
            <a:pPr>
              <a:buFont typeface="Arial" panose="020B0604020202020204" pitchFamily="34" charset="0"/>
              <a:buChar char="•"/>
            </a:pPr>
            <a:r>
              <a:rPr lang="en-US" dirty="0"/>
              <a:t>No need for manual refresh (like going to the store)</a:t>
            </a:r>
          </a:p>
          <a:p>
            <a:pPr>
              <a:buFont typeface="Arial" panose="020B0604020202020204" pitchFamily="34" charset="0"/>
              <a:buChar char="•"/>
            </a:pPr>
            <a:r>
              <a:rPr lang="en-US" dirty="0"/>
              <a:t>Low maintenance, high efficiency</a:t>
            </a:r>
            <a:br>
              <a:rPr lang="en-US" dirty="0"/>
            </a:br>
            <a:r>
              <a:rPr lang="en-US" dirty="0"/>
              <a:t>→ Represents reduced compute costs and zero-refresh availability.</a:t>
            </a:r>
          </a:p>
          <a:p>
            <a:pPr>
              <a:buNone/>
            </a:pPr>
            <a:r>
              <a:rPr lang="en-US" b="1" dirty="0"/>
              <a:t>4. "Hybrid Car Engine" Metaphor</a:t>
            </a:r>
          </a:p>
          <a:p>
            <a:pPr>
              <a:buNone/>
            </a:pPr>
            <a:r>
              <a:rPr lang="en-US" b="1" dirty="0"/>
              <a:t>Visual:</a:t>
            </a:r>
            <a:r>
              <a:rPr lang="en-US" dirty="0"/>
              <a:t> A hybrid car engine combining electric efficiency with gas-powered endurance.</a:t>
            </a:r>
            <a:br>
              <a:rPr lang="en-US" dirty="0"/>
            </a:br>
            <a:r>
              <a:rPr lang="en-US" b="1" dirty="0"/>
              <a:t>Message:</a:t>
            </a:r>
            <a:endParaRPr lang="en-US" dirty="0"/>
          </a:p>
          <a:p>
            <a:pPr>
              <a:buFont typeface="Arial" panose="020B0604020202020204" pitchFamily="34" charset="0"/>
              <a:buChar char="•"/>
            </a:pPr>
            <a:r>
              <a:rPr lang="en-US" dirty="0"/>
              <a:t>Combines the </a:t>
            </a:r>
            <a:r>
              <a:rPr lang="en-US" b="1" dirty="0"/>
              <a:t>speed of Import</a:t>
            </a:r>
            <a:r>
              <a:rPr lang="en-US" dirty="0"/>
              <a:t> mode with the </a:t>
            </a:r>
            <a:r>
              <a:rPr lang="en-US" b="1" dirty="0"/>
              <a:t>real-time access of Direct Query</a:t>
            </a:r>
            <a:endParaRPr lang="en-US" dirty="0"/>
          </a:p>
          <a:p>
            <a:pPr>
              <a:buFont typeface="Arial" panose="020B0604020202020204" pitchFamily="34" charset="0"/>
              <a:buChar char="•"/>
            </a:pPr>
            <a:r>
              <a:rPr lang="en-US" dirty="0"/>
              <a:t>Smart switching for optimal performance</a:t>
            </a:r>
            <a:br>
              <a:rPr lang="en-US" dirty="0"/>
            </a:br>
            <a:r>
              <a:rPr lang="en-US" dirty="0"/>
              <a:t>→ Represents hybrid strengths of both storage modes.</a:t>
            </a:r>
          </a:p>
          <a:p>
            <a:endParaRPr lang="en-US" dirty="0"/>
          </a:p>
        </p:txBody>
      </p:sp>
      <p:sp>
        <p:nvSpPr>
          <p:cNvPr id="4" name="Slide Number Placeholder 3"/>
          <p:cNvSpPr>
            <a:spLocks noGrp="1"/>
          </p:cNvSpPr>
          <p:nvPr>
            <p:ph type="sldNum" sz="quarter" idx="5"/>
          </p:nvPr>
        </p:nvSpPr>
        <p:spPr/>
        <p:txBody>
          <a:bodyPr/>
          <a:lstStyle/>
          <a:p>
            <a:fld id="{12E2553C-6639-40E2-98B0-00DCA45218D8}" type="slidenum">
              <a:rPr lang="en-US" smtClean="0"/>
              <a:t>7</a:t>
            </a:fld>
            <a:endParaRPr lang="en-US"/>
          </a:p>
        </p:txBody>
      </p:sp>
    </p:spTree>
    <p:extLst>
      <p:ext uri="{BB962C8B-B14F-4D97-AF65-F5344CB8AC3E}">
        <p14:creationId xmlns:p14="http://schemas.microsoft.com/office/powerpoint/2010/main" val="2088088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E6CA3-9370-3B97-5077-29D1EF6AFA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FB8AC-3401-3D0F-0E49-764005090E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8E89D6-612A-DFEE-CA67-1269ECE87D4F}"/>
              </a:ext>
            </a:extLst>
          </p:cNvPr>
          <p:cNvSpPr>
            <a:spLocks noGrp="1"/>
          </p:cNvSpPr>
          <p:nvPr>
            <p:ph type="body" idx="1"/>
          </p:nvPr>
        </p:nvSpPr>
        <p:spPr/>
        <p:txBody>
          <a:bodyPr/>
          <a:lstStyle/>
          <a:p>
            <a:pPr>
              <a:buNone/>
            </a:pPr>
            <a:r>
              <a:rPr lang="en-US" b="1" dirty="0"/>
              <a:t>Slide Title: Direct Lake Concepts</a:t>
            </a:r>
            <a:endParaRPr lang="en-US" dirty="0"/>
          </a:p>
          <a:p>
            <a:pPr>
              <a:buNone/>
            </a:pPr>
            <a:r>
              <a:rPr lang="en-US" b="1" dirty="0"/>
              <a:t>[Begin Script]</a:t>
            </a:r>
            <a:endParaRPr lang="en-US" dirty="0"/>
          </a:p>
          <a:p>
            <a:pPr>
              <a:buNone/>
            </a:pPr>
            <a:r>
              <a:rPr lang="en-US" i="1" dirty="0"/>
              <a:t>"Let’s now unpack the core concepts that make Direct Lake in Microsoft Fabric so powerful and unique."</a:t>
            </a:r>
            <a:endParaRPr lang="en-US" dirty="0"/>
          </a:p>
          <a:p>
            <a:pPr>
              <a:buNone/>
            </a:pPr>
            <a:r>
              <a:rPr lang="en-US" b="1" dirty="0"/>
              <a:t>1. Fabric (or Premium) Capacity</a:t>
            </a:r>
            <a:br>
              <a:rPr lang="en-US" dirty="0"/>
            </a:br>
            <a:r>
              <a:rPr lang="en-US" i="1" dirty="0"/>
              <a:t>"First and foremost, Direct Lake leverages Fabric or Premium Capacity. This isn't just about performance—this capacity provides the dedicated resources needed to enable high-speed, low-latency data access directly from OneLake, without the need to import or cache data into Power BI datasets."</a:t>
            </a:r>
            <a:endParaRPr lang="en-US" dirty="0"/>
          </a:p>
          <a:p>
            <a:pPr>
              <a:buNone/>
            </a:pPr>
            <a:r>
              <a:rPr lang="en-US" b="1" dirty="0"/>
              <a:t>2. Parquet Files Dependency</a:t>
            </a:r>
            <a:br>
              <a:rPr lang="en-US" dirty="0"/>
            </a:br>
            <a:r>
              <a:rPr lang="en-US" i="1" dirty="0"/>
              <a:t>"At the heart of Direct Lake is the Parquet file format. It's columnar, open, and highly optimized for analytics. Parquet allows Direct Lake to read only the columns needed for a given query, which dramatically improves performance and efficiency."</a:t>
            </a:r>
            <a:endParaRPr lang="en-US" dirty="0"/>
          </a:p>
          <a:p>
            <a:pPr>
              <a:buNone/>
            </a:pPr>
            <a:r>
              <a:rPr lang="en-US" b="1" dirty="0"/>
              <a:t>3. V-Order</a:t>
            </a:r>
            <a:br>
              <a:rPr lang="en-US" dirty="0"/>
            </a:br>
            <a:r>
              <a:rPr lang="en-US" i="1" dirty="0"/>
              <a:t>"Now, not just any Parquet file will do. Direct Lake depends on a specific layout known as </a:t>
            </a:r>
            <a:r>
              <a:rPr lang="en-US" b="1" i="1" dirty="0"/>
              <a:t>V-Order</a:t>
            </a:r>
            <a:r>
              <a:rPr lang="en-US" i="1" dirty="0"/>
              <a:t>. This is a Microsoft-optimized storage format that enhances how Parquet files are sorted and compressed—making them more query-friendly for Fabric’s compute engine."</a:t>
            </a:r>
            <a:endParaRPr lang="en-US" dirty="0"/>
          </a:p>
          <a:p>
            <a:pPr>
              <a:buNone/>
            </a:pPr>
            <a:r>
              <a:rPr lang="en-US" b="1" dirty="0"/>
              <a:t>4. Data Framing</a:t>
            </a:r>
            <a:br>
              <a:rPr lang="en-US" dirty="0"/>
            </a:br>
            <a:r>
              <a:rPr lang="en-US" i="1" dirty="0"/>
              <a:t>"Data framing is how Direct Lake efficiently chunks data for processing. Think of it as the logical segmentation of data blocks for parallelism and faster I/O. It ensures Fabric can scan only what's needed, reducing read time and increasing performance."</a:t>
            </a:r>
            <a:endParaRPr lang="en-US" dirty="0"/>
          </a:p>
          <a:p>
            <a:pPr>
              <a:buNone/>
            </a:pPr>
            <a:r>
              <a:rPr lang="en-US" b="1" dirty="0"/>
              <a:t>5. Data Transcoding</a:t>
            </a:r>
            <a:br>
              <a:rPr lang="en-US" dirty="0"/>
            </a:br>
            <a:r>
              <a:rPr lang="en-US" i="1" dirty="0"/>
              <a:t>"This is the behind-the-scenes hero. Data transcoding handles the conversion of data types and formats at runtime so that data remains compatible with Power BI’s engine. It ensures seamless interpretation of data across different compute layers."</a:t>
            </a:r>
            <a:endParaRPr lang="en-US" dirty="0"/>
          </a:p>
          <a:p>
            <a:pPr>
              <a:buNone/>
            </a:pPr>
            <a:r>
              <a:rPr lang="en-US" b="1" dirty="0"/>
              <a:t>6. Cold and Warm Cache</a:t>
            </a:r>
            <a:br>
              <a:rPr lang="en-US" dirty="0"/>
            </a:br>
            <a:r>
              <a:rPr lang="en-US" i="1" dirty="0"/>
              <a:t>"Direct Lake uses intelligent caching—warm cache stores frequently accessed data close to compute, enabling faster reads, while cold cache refers to data that's accessed less frequently and remains in OneLake. Direct Lake smartly moves data between the two as access patterns change."</a:t>
            </a:r>
            <a:endParaRPr lang="en-US" dirty="0"/>
          </a:p>
          <a:p>
            <a:pPr>
              <a:buNone/>
            </a:pPr>
            <a:r>
              <a:rPr lang="en-US" b="1" dirty="0"/>
              <a:t>7. Column Temperature</a:t>
            </a:r>
            <a:br>
              <a:rPr lang="en-US" dirty="0"/>
            </a:br>
            <a:r>
              <a:rPr lang="en-US" i="1" dirty="0"/>
              <a:t>"Related to caching, 'column temperature' reflects how often a column is queried. Hot columns stay in memory for quick access, while cold ones stay in storage. This column-level intelligence helps Fabric prioritize resources where they’re most needed."</a:t>
            </a:r>
            <a:endParaRPr lang="en-US" dirty="0"/>
          </a:p>
          <a:p>
            <a:pPr>
              <a:buNone/>
            </a:pPr>
            <a:r>
              <a:rPr lang="en-US" b="1" dirty="0"/>
              <a:t>8. Direct Query Fall Back</a:t>
            </a:r>
            <a:br>
              <a:rPr lang="en-US" dirty="0"/>
            </a:br>
            <a:r>
              <a:rPr lang="en-US" i="1" dirty="0"/>
              <a:t>"In some edge cases—like if a Parquet file isn't V-Ordered or if row-level security requires evaluation—Direct Lake may fall back to </a:t>
            </a:r>
            <a:r>
              <a:rPr lang="en-US" i="1" dirty="0" err="1"/>
              <a:t>DirectQuery</a:t>
            </a:r>
            <a:r>
              <a:rPr lang="en-US" i="1" dirty="0"/>
              <a:t> mode. This means slightly slower performance, but it ensures compatibility and correctness."</a:t>
            </a:r>
            <a:endParaRPr lang="en-US" dirty="0"/>
          </a:p>
          <a:p>
            <a:pPr>
              <a:buNone/>
            </a:pPr>
            <a:r>
              <a:rPr lang="en-US" b="1" dirty="0"/>
              <a:t>9. Fixed Identity Recommended</a:t>
            </a:r>
            <a:br>
              <a:rPr lang="en-US" dirty="0"/>
            </a:br>
            <a:r>
              <a:rPr lang="en-US" i="1" dirty="0"/>
              <a:t>"Finally, for optimal performance and consistency, using a fixed identity is recommended. This ensures that query plans and cache states remain stable, particularly in multi-user or secure environments where dynamic identities can disrupt optimization."</a:t>
            </a:r>
            <a:endParaRPr lang="en-US" dirty="0"/>
          </a:p>
          <a:p>
            <a:pPr>
              <a:buNone/>
            </a:pPr>
            <a:r>
              <a:rPr lang="en-US" b="1" dirty="0"/>
              <a:t>[Wrap Up]</a:t>
            </a:r>
            <a:br>
              <a:rPr lang="en-US" dirty="0"/>
            </a:br>
            <a:r>
              <a:rPr lang="en-US" i="1" dirty="0"/>
              <a:t>"Together, these concepts form the engine room of Direct Lake’s performance. They blend cloud-scale storage with in-memory speed, letting you query massive datasets with near-real-time responsiveness—all without sacrificing security or control.“</a:t>
            </a:r>
            <a:endParaRPr lang="en-US" dirty="0"/>
          </a:p>
          <a:p>
            <a:endParaRPr lang="en-US" dirty="0"/>
          </a:p>
          <a:p>
            <a:pPr>
              <a:buNone/>
            </a:pPr>
            <a:r>
              <a:rPr lang="en-US" dirty="0"/>
              <a:t>______________________________________________</a:t>
            </a:r>
          </a:p>
          <a:p>
            <a:pPr>
              <a:buNone/>
            </a:pPr>
            <a:r>
              <a:rPr lang="en-US" b="1" dirty="0"/>
              <a:t>[Begin Script]</a:t>
            </a:r>
            <a:endParaRPr lang="en-US" dirty="0"/>
          </a:p>
          <a:p>
            <a:pPr>
              <a:buNone/>
            </a:pPr>
            <a:r>
              <a:rPr lang="en-US" i="1" dirty="0"/>
              <a:t>"Let’s take a simple look at what makes Direct Lake in Microsoft Fabric so unique and powerful."</a:t>
            </a:r>
            <a:endParaRPr lang="en-US" dirty="0"/>
          </a:p>
          <a:p>
            <a:pPr>
              <a:buNone/>
            </a:pPr>
            <a:r>
              <a:rPr lang="en-US" b="1" dirty="0"/>
              <a:t>1. Fabric or Premium Capacity</a:t>
            </a:r>
            <a:br>
              <a:rPr lang="en-US" dirty="0"/>
            </a:br>
            <a:r>
              <a:rPr lang="en-US" i="1" dirty="0"/>
              <a:t>"First, Direct Lake runs on something called Fabric or Premium Capacity. This just means it gets its own set of dedicated resources to run fast and handle large amounts of data without slowing down."</a:t>
            </a:r>
            <a:endParaRPr lang="en-US" dirty="0"/>
          </a:p>
          <a:p>
            <a:pPr>
              <a:buNone/>
            </a:pPr>
            <a:r>
              <a:rPr lang="en-US" b="1" dirty="0"/>
              <a:t>2. Parquet Files Dependency</a:t>
            </a:r>
            <a:br>
              <a:rPr lang="en-US" dirty="0"/>
            </a:br>
            <a:r>
              <a:rPr lang="en-US" i="1" dirty="0"/>
              <a:t>"It works with a special kind of file format called Parquet. Think of it like a super-organized spreadsheet that’s easy and quick for the system to read."</a:t>
            </a:r>
            <a:endParaRPr lang="en-US" dirty="0"/>
          </a:p>
          <a:p>
            <a:pPr>
              <a:buNone/>
            </a:pPr>
            <a:r>
              <a:rPr lang="en-US" b="1" dirty="0"/>
              <a:t>3. V-Order</a:t>
            </a:r>
            <a:br>
              <a:rPr lang="en-US" dirty="0"/>
            </a:br>
            <a:r>
              <a:rPr lang="en-US" i="1" dirty="0"/>
              <a:t>"But not just any Parquet file. These files need to be arranged in a special way—called V-Order—to make them even faster to read and more efficient for reporting."</a:t>
            </a:r>
            <a:endParaRPr lang="en-US" dirty="0"/>
          </a:p>
          <a:p>
            <a:pPr>
              <a:buNone/>
            </a:pPr>
            <a:r>
              <a:rPr lang="en-US" b="1" dirty="0"/>
              <a:t>4. Data Framing</a:t>
            </a:r>
            <a:br>
              <a:rPr lang="en-US" dirty="0"/>
            </a:br>
            <a:r>
              <a:rPr lang="en-US" i="1" dirty="0"/>
              <a:t>"Direct Lake breaks up data into smaller, manageable pieces, so it only loads exactly what it needs. That means faster answers to your questions."</a:t>
            </a:r>
            <a:endParaRPr lang="en-US" dirty="0"/>
          </a:p>
          <a:p>
            <a:pPr>
              <a:buNone/>
            </a:pPr>
            <a:r>
              <a:rPr lang="en-US" b="1" dirty="0"/>
              <a:t>5. Data Transcoding</a:t>
            </a:r>
            <a:br>
              <a:rPr lang="en-US" dirty="0"/>
            </a:br>
            <a:r>
              <a:rPr lang="en-US" i="1" dirty="0"/>
              <a:t>"Behind the scenes, it also adjusts the format of the data as needed—kind of like translating a document—so everything works smoothly with Power BI."</a:t>
            </a:r>
            <a:endParaRPr lang="en-US" dirty="0"/>
          </a:p>
          <a:p>
            <a:pPr>
              <a:buNone/>
            </a:pPr>
            <a:r>
              <a:rPr lang="en-US" b="1" dirty="0"/>
              <a:t>6. Cold and Warm Cache</a:t>
            </a:r>
            <a:br>
              <a:rPr lang="en-US" dirty="0"/>
            </a:br>
            <a:r>
              <a:rPr lang="en-US" i="1" dirty="0"/>
              <a:t>"It uses smart memory tricks. Data that’s used often is kept in a ‘warm’ spot that’s super fast to access. Less-used data stays in a ‘cold’ spot but can be brought back quickly when needed."</a:t>
            </a:r>
            <a:endParaRPr lang="en-US" dirty="0"/>
          </a:p>
          <a:p>
            <a:pPr>
              <a:buNone/>
            </a:pPr>
            <a:r>
              <a:rPr lang="en-US" b="1" dirty="0"/>
              <a:t>7. Column Temperature</a:t>
            </a:r>
            <a:br>
              <a:rPr lang="en-US" dirty="0"/>
            </a:br>
            <a:r>
              <a:rPr lang="en-US" i="1" dirty="0"/>
              <a:t>"It even tracks how often certain pieces of data—like specific columns—are used, and keeps the ‘hot’ ones ready to go to save time."</a:t>
            </a:r>
            <a:endParaRPr lang="en-US" dirty="0"/>
          </a:p>
          <a:p>
            <a:pPr>
              <a:buNone/>
            </a:pPr>
            <a:r>
              <a:rPr lang="en-US" b="1" dirty="0"/>
              <a:t>8. Direct Query Fall Back</a:t>
            </a:r>
            <a:br>
              <a:rPr lang="en-US" dirty="0"/>
            </a:br>
            <a:r>
              <a:rPr lang="en-US" i="1" dirty="0"/>
              <a:t>"If Direct Lake can’t read the data the fast way, it has a backup plan—it switches to a slower but still reliable method called Direct Query. So, it never fails, it just adjusts."</a:t>
            </a:r>
            <a:endParaRPr lang="en-US" dirty="0"/>
          </a:p>
          <a:p>
            <a:pPr>
              <a:buNone/>
            </a:pPr>
            <a:r>
              <a:rPr lang="en-US" b="1" dirty="0"/>
              <a:t>9. Fixed Identity Recommended</a:t>
            </a:r>
            <a:br>
              <a:rPr lang="en-US" dirty="0"/>
            </a:br>
            <a:r>
              <a:rPr lang="en-US" i="1" dirty="0"/>
              <a:t>"And lastly, for the best experience, it’s recommended to use a fixed identity—basically a consistent user setting—so performance stays smooth and predictable."</a:t>
            </a:r>
            <a:endParaRPr lang="en-US" dirty="0"/>
          </a:p>
          <a:p>
            <a:pPr>
              <a:buNone/>
            </a:pPr>
            <a:r>
              <a:rPr lang="en-US" b="1" dirty="0"/>
              <a:t>[Wrap Up]</a:t>
            </a:r>
            <a:br>
              <a:rPr lang="en-US" dirty="0"/>
            </a:br>
            <a:r>
              <a:rPr lang="en-US" i="1" dirty="0"/>
              <a:t>"So in simple terms, Direct Lake is smart, fast, and flexible. It reads data directly where it lives, avoids unnecessary copies, and adapts on the fly to deliver insights quickly—even with large or complex datasets."</a:t>
            </a: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6DFEEAF-D2A1-471C-27D2-0FFCFC26D52B}"/>
              </a:ext>
            </a:extLst>
          </p:cNvPr>
          <p:cNvSpPr>
            <a:spLocks noGrp="1"/>
          </p:cNvSpPr>
          <p:nvPr>
            <p:ph type="sldNum" sz="quarter" idx="5"/>
          </p:nvPr>
        </p:nvSpPr>
        <p:spPr/>
        <p:txBody>
          <a:bodyPr/>
          <a:lstStyle/>
          <a:p>
            <a:fld id="{12E2553C-6639-40E2-98B0-00DCA45218D8}" type="slidenum">
              <a:rPr lang="en-US" smtClean="0"/>
              <a:t>8</a:t>
            </a:fld>
            <a:endParaRPr lang="en-US"/>
          </a:p>
        </p:txBody>
      </p:sp>
    </p:spTree>
    <p:extLst>
      <p:ext uri="{BB962C8B-B14F-4D97-AF65-F5344CB8AC3E}">
        <p14:creationId xmlns:p14="http://schemas.microsoft.com/office/powerpoint/2010/main" val="3938453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 Script – Direct Lake Limitations</a:t>
            </a:r>
          </a:p>
          <a:p>
            <a:pPr>
              <a:buNone/>
            </a:pPr>
            <a:r>
              <a:rPr lang="en-US" b="1" dirty="0"/>
              <a:t>[Begin Script]</a:t>
            </a:r>
            <a:endParaRPr lang="en-US" dirty="0"/>
          </a:p>
          <a:p>
            <a:pPr>
              <a:buNone/>
            </a:pPr>
            <a:r>
              <a:rPr lang="en-US" i="1" dirty="0"/>
              <a:t>"Now, while Direct Lake brings major performance advantages, it’s important to understand its current limitations. These help guide us on when and how to use it effectively."</a:t>
            </a:r>
            <a:endParaRPr lang="en-US" dirty="0"/>
          </a:p>
          <a:p>
            <a:pPr>
              <a:buNone/>
            </a:pPr>
            <a:r>
              <a:rPr lang="en-US" b="1" dirty="0"/>
              <a:t>🔹 Parquet Files per Delta Table</a:t>
            </a:r>
            <a:br>
              <a:rPr lang="en-US" dirty="0"/>
            </a:br>
            <a:r>
              <a:rPr lang="en-US" i="1" dirty="0"/>
              <a:t>"Each Delta table in Direct Lake supports only a limited number of Parquet files. If there are too many files, performance can drop, and the system may even fall back to a slower mode like </a:t>
            </a:r>
            <a:r>
              <a:rPr lang="en-US" i="1" dirty="0" err="1"/>
              <a:t>DirectQuery</a:t>
            </a:r>
            <a:r>
              <a:rPr lang="en-US" i="1" dirty="0"/>
              <a:t>. So it's important to manage file volume through optimization."</a:t>
            </a:r>
            <a:endParaRPr lang="en-US" dirty="0"/>
          </a:p>
          <a:p>
            <a:pPr>
              <a:buNone/>
            </a:pPr>
            <a:r>
              <a:rPr lang="en-US" b="1" dirty="0"/>
              <a:t>🔹 Row Groups per Delta Table</a:t>
            </a:r>
            <a:br>
              <a:rPr lang="en-US" dirty="0"/>
            </a:br>
            <a:r>
              <a:rPr lang="en-US" i="1" dirty="0"/>
              <a:t>"Similar to Parquet files, each table also has a cap on how many row groups it can contain. If we exceed that, it can lead to slower performance or query failures. It's another reason why data layout and structure matter."</a:t>
            </a:r>
            <a:endParaRPr lang="en-US" dirty="0"/>
          </a:p>
          <a:p>
            <a:pPr>
              <a:buNone/>
            </a:pPr>
            <a:r>
              <a:rPr lang="en-US" b="1" dirty="0"/>
              <a:t>🔹 Rows per Table</a:t>
            </a:r>
            <a:br>
              <a:rPr lang="en-US" dirty="0"/>
            </a:br>
            <a:r>
              <a:rPr lang="en-US" i="1" dirty="0"/>
              <a:t>"There is also a practical limit to how many total rows a Delta table can handle efficiently in Direct Lake. While the ceiling is high, extremely large datasets may hit that limit and again trigger a fallback to slower modes."</a:t>
            </a:r>
            <a:endParaRPr lang="en-US" dirty="0"/>
          </a:p>
          <a:p>
            <a:pPr>
              <a:buNone/>
            </a:pPr>
            <a:r>
              <a:rPr lang="en-US" b="1" dirty="0"/>
              <a:t>🔹 Max Memory (Including Warm Cache + Operational + Query Serving)</a:t>
            </a:r>
            <a:br>
              <a:rPr lang="en-US" dirty="0"/>
            </a:br>
            <a:r>
              <a:rPr lang="en-US" i="1" dirty="0"/>
              <a:t>"Direct Lake runs within a shared memory envelope—this includes warm cache, query execution, and operational tasks. If memory use exceeds capacity, performance can be impacted or features may not function as expected."</a:t>
            </a:r>
            <a:endParaRPr lang="en-US" dirty="0"/>
          </a:p>
          <a:p>
            <a:pPr>
              <a:buNone/>
            </a:pPr>
            <a:r>
              <a:rPr lang="en-US" b="1" dirty="0"/>
              <a:t>🔹 No SQL Views</a:t>
            </a:r>
            <a:br>
              <a:rPr lang="en-US" dirty="0"/>
            </a:br>
            <a:r>
              <a:rPr lang="en-US" i="1" dirty="0"/>
              <a:t>"Currently, Direct Lake doesn’t support SQL views. So if your model or data process relies on them, you’ll need to rethink or restructure for Direct Lake compatibility."</a:t>
            </a:r>
            <a:endParaRPr lang="en-US" dirty="0"/>
          </a:p>
          <a:p>
            <a:pPr>
              <a:buNone/>
            </a:pPr>
            <a:r>
              <a:rPr lang="en-US" b="1" dirty="0"/>
              <a:t>🔹 RLS/OLS-based Delta Tables Not Supported</a:t>
            </a:r>
            <a:br>
              <a:rPr lang="en-US" dirty="0"/>
            </a:br>
            <a:r>
              <a:rPr lang="en-US" i="1" dirty="0"/>
              <a:t>"Row-Level Security (RLS) and Object-Level Security (OLS) applied directly to Delta tables aren’t supported in Direct Lake. If your solution depends on those, you may need to import data or use alternate modeling techniques."</a:t>
            </a:r>
            <a:endParaRPr lang="en-US" dirty="0"/>
          </a:p>
          <a:p>
            <a:pPr>
              <a:buNone/>
            </a:pPr>
            <a:r>
              <a:rPr lang="en-US" b="1" dirty="0"/>
              <a:t>🔹 No Excel Hierarchies &amp; Drill-throughs</a:t>
            </a:r>
            <a:br>
              <a:rPr lang="en-US" dirty="0"/>
            </a:br>
            <a:r>
              <a:rPr lang="en-US" i="1" dirty="0"/>
              <a:t>"Lastly, Excel users—features like hierarchies and drill-throughs don’t work with Direct Lake. So for Excel-driven analysis, Direct Lake might not be the right fit, at least for now."</a:t>
            </a:r>
            <a:endParaRPr lang="en-US" dirty="0"/>
          </a:p>
          <a:p>
            <a:pPr>
              <a:buNone/>
            </a:pPr>
            <a:r>
              <a:rPr lang="en-US" b="1" dirty="0"/>
              <a:t>[Wrap Up]</a:t>
            </a:r>
            <a:br>
              <a:rPr lang="en-US" dirty="0"/>
            </a:br>
            <a:r>
              <a:rPr lang="en-US" i="1" dirty="0"/>
              <a:t>"These limitations don’t take away from the power of Direct Lake—but they do remind us it’s optimized for specific scenarios: large-scale analytics, fast loading, and simple security setups. For more complex logic or features like RLS, traditional import or </a:t>
            </a:r>
            <a:r>
              <a:rPr lang="en-US" i="1" dirty="0" err="1"/>
              <a:t>DirectQuery</a:t>
            </a:r>
            <a:r>
              <a:rPr lang="en-US" i="1" dirty="0"/>
              <a:t> may still be the better option."</a:t>
            </a:r>
            <a:endParaRPr lang="en-US" dirty="0"/>
          </a:p>
          <a:p>
            <a:pPr>
              <a:buNone/>
            </a:pPr>
            <a:r>
              <a:rPr lang="en-US" i="1" dirty="0"/>
              <a:t>"As the platform matures, we expect some of these gaps to close. But understanding them today helps you design with confidence and avoid surprises."</a:t>
            </a:r>
            <a:endParaRPr lang="en-US" dirty="0"/>
          </a:p>
          <a:p>
            <a:endParaRPr lang="en-US" dirty="0"/>
          </a:p>
        </p:txBody>
      </p:sp>
      <p:sp>
        <p:nvSpPr>
          <p:cNvPr id="4" name="Slide Number Placeholder 3"/>
          <p:cNvSpPr>
            <a:spLocks noGrp="1"/>
          </p:cNvSpPr>
          <p:nvPr>
            <p:ph type="sldNum" sz="quarter" idx="5"/>
          </p:nvPr>
        </p:nvSpPr>
        <p:spPr/>
        <p:txBody>
          <a:bodyPr/>
          <a:lstStyle/>
          <a:p>
            <a:fld id="{12E2553C-6639-40E2-98B0-00DCA45218D8}" type="slidenum">
              <a:rPr lang="en-US" smtClean="0"/>
              <a:t>9</a:t>
            </a:fld>
            <a:endParaRPr lang="en-US"/>
          </a:p>
        </p:txBody>
      </p:sp>
    </p:spTree>
    <p:extLst>
      <p:ext uri="{BB962C8B-B14F-4D97-AF65-F5344CB8AC3E}">
        <p14:creationId xmlns:p14="http://schemas.microsoft.com/office/powerpoint/2010/main" val="252045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387A-7997-FF22-5F1E-960DBE3E2C6E}"/>
              </a:ext>
            </a:extLst>
          </p:cNvPr>
          <p:cNvSpPr>
            <a:spLocks noGrp="1"/>
          </p:cNvSpPr>
          <p:nvPr>
            <p:ph type="ctrTitle"/>
          </p:nvPr>
        </p:nvSpPr>
        <p:spPr>
          <a:xfrm>
            <a:off x="1440061" y="1060529"/>
            <a:ext cx="8640366" cy="2256061"/>
          </a:xfrm>
        </p:spPr>
        <p:txBody>
          <a:bodyPr anchor="b"/>
          <a:lstStyle>
            <a:lvl1pPr algn="ctr">
              <a:defRPr sz="5669"/>
            </a:lvl1pPr>
          </a:lstStyle>
          <a:p>
            <a:r>
              <a:rPr lang="en-US"/>
              <a:t>Click to edit Master title style</a:t>
            </a:r>
          </a:p>
        </p:txBody>
      </p:sp>
      <p:sp>
        <p:nvSpPr>
          <p:cNvPr id="3" name="Subtitle 2">
            <a:extLst>
              <a:ext uri="{FF2B5EF4-FFF2-40B4-BE49-F238E27FC236}">
                <a16:creationId xmlns:a16="http://schemas.microsoft.com/office/drawing/2014/main" id="{544E1B7F-EB36-11AC-6E7F-8DC2213B6939}"/>
              </a:ext>
            </a:extLst>
          </p:cNvPr>
          <p:cNvSpPr>
            <a:spLocks noGrp="1"/>
          </p:cNvSpPr>
          <p:nvPr>
            <p:ph type="subTitle" idx="1"/>
          </p:nvPr>
        </p:nvSpPr>
        <p:spPr>
          <a:xfrm>
            <a:off x="1440061" y="3403592"/>
            <a:ext cx="864036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en-US"/>
              <a:t>Click to edit Master subtitle style</a:t>
            </a:r>
          </a:p>
        </p:txBody>
      </p:sp>
      <p:sp>
        <p:nvSpPr>
          <p:cNvPr id="4" name="Date Placeholder 3">
            <a:extLst>
              <a:ext uri="{FF2B5EF4-FFF2-40B4-BE49-F238E27FC236}">
                <a16:creationId xmlns:a16="http://schemas.microsoft.com/office/drawing/2014/main" id="{78624EA1-7223-67B8-32A5-B9E738EB27E8}"/>
              </a:ext>
            </a:extLst>
          </p:cNvPr>
          <p:cNvSpPr>
            <a:spLocks noGrp="1"/>
          </p:cNvSpPr>
          <p:nvPr>
            <p:ph type="dt" sz="half" idx="10"/>
          </p:nvPr>
        </p:nvSpPr>
        <p:spPr/>
        <p:txBody>
          <a:bodyPr/>
          <a:lstStyle/>
          <a:p>
            <a:fld id="{A3412BED-DE6E-46E8-8B6B-14604A9B2068}" type="datetimeFigureOut">
              <a:rPr lang="en-US" smtClean="0"/>
              <a:t>5/31/2025</a:t>
            </a:fld>
            <a:endParaRPr lang="en-US"/>
          </a:p>
        </p:txBody>
      </p:sp>
      <p:sp>
        <p:nvSpPr>
          <p:cNvPr id="5" name="Footer Placeholder 4">
            <a:extLst>
              <a:ext uri="{FF2B5EF4-FFF2-40B4-BE49-F238E27FC236}">
                <a16:creationId xmlns:a16="http://schemas.microsoft.com/office/drawing/2014/main" id="{CD6AE77D-3781-C9BE-950A-C468A4FB854C}"/>
              </a:ext>
            </a:extLst>
          </p:cNvPr>
          <p:cNvSpPr>
            <a:spLocks noGrp="1"/>
          </p:cNvSpPr>
          <p:nvPr>
            <p:ph type="ftr" sz="quarter" idx="11"/>
          </p:nvPr>
        </p:nvSpPr>
        <p:spPr>
          <a:xfrm>
            <a:off x="3816162" y="6006163"/>
            <a:ext cx="3888165" cy="345009"/>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C3C4226E-626B-A7A3-C1CE-40499584DEE0}"/>
              </a:ext>
            </a:extLst>
          </p:cNvPr>
          <p:cNvSpPr>
            <a:spLocks noGrp="1"/>
          </p:cNvSpPr>
          <p:nvPr>
            <p:ph type="sldNum" sz="quarter" idx="12"/>
          </p:nvPr>
        </p:nvSpPr>
        <p:spPr/>
        <p:txBody>
          <a:bodyPr/>
          <a:lstStyle/>
          <a:p>
            <a:fld id="{7417F4A3-BF5C-4295-B094-C8CDCADE95D8}" type="slidenum">
              <a:rPr lang="en-US" smtClean="0"/>
              <a:t>‹#›</a:t>
            </a:fld>
            <a:endParaRPr lang="en-US"/>
          </a:p>
        </p:txBody>
      </p:sp>
    </p:spTree>
    <p:extLst>
      <p:ext uri="{BB962C8B-B14F-4D97-AF65-F5344CB8AC3E}">
        <p14:creationId xmlns:p14="http://schemas.microsoft.com/office/powerpoint/2010/main" val="78554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03C61-39B4-7B94-6A3D-2435FE35E1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A08060-12AD-B492-2998-57FD67A5FE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494B9-9945-A37B-6BF2-C53C51600880}"/>
              </a:ext>
            </a:extLst>
          </p:cNvPr>
          <p:cNvSpPr>
            <a:spLocks noGrp="1"/>
          </p:cNvSpPr>
          <p:nvPr>
            <p:ph type="dt" sz="half" idx="10"/>
          </p:nvPr>
        </p:nvSpPr>
        <p:spPr/>
        <p:txBody>
          <a:bodyPr/>
          <a:lstStyle/>
          <a:p>
            <a:fld id="{A3412BED-DE6E-46E8-8B6B-14604A9B2068}" type="datetimeFigureOut">
              <a:rPr lang="en-US" smtClean="0"/>
              <a:t>5/31/2025</a:t>
            </a:fld>
            <a:endParaRPr lang="en-US"/>
          </a:p>
        </p:txBody>
      </p:sp>
      <p:sp>
        <p:nvSpPr>
          <p:cNvPr id="5" name="Footer Placeholder 4">
            <a:extLst>
              <a:ext uri="{FF2B5EF4-FFF2-40B4-BE49-F238E27FC236}">
                <a16:creationId xmlns:a16="http://schemas.microsoft.com/office/drawing/2014/main" id="{A7A898A7-FDD1-3681-0662-B6637CE1A377}"/>
              </a:ext>
            </a:extLst>
          </p:cNvPr>
          <p:cNvSpPr>
            <a:spLocks noGrp="1"/>
          </p:cNvSpPr>
          <p:nvPr>
            <p:ph type="ftr" sz="quarter" idx="11"/>
          </p:nvPr>
        </p:nvSpPr>
        <p:spPr>
          <a:xfrm>
            <a:off x="3816162" y="6006163"/>
            <a:ext cx="3888165" cy="345009"/>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613C4D5-EA92-61EA-B040-6457679BEBC4}"/>
              </a:ext>
            </a:extLst>
          </p:cNvPr>
          <p:cNvSpPr>
            <a:spLocks noGrp="1"/>
          </p:cNvSpPr>
          <p:nvPr>
            <p:ph type="sldNum" sz="quarter" idx="12"/>
          </p:nvPr>
        </p:nvSpPr>
        <p:spPr/>
        <p:txBody>
          <a:bodyPr/>
          <a:lstStyle/>
          <a:p>
            <a:fld id="{7417F4A3-BF5C-4295-B094-C8CDCADE95D8}" type="slidenum">
              <a:rPr lang="en-US" smtClean="0"/>
              <a:t>‹#›</a:t>
            </a:fld>
            <a:endParaRPr lang="en-US"/>
          </a:p>
        </p:txBody>
      </p:sp>
    </p:spTree>
    <p:extLst>
      <p:ext uri="{BB962C8B-B14F-4D97-AF65-F5344CB8AC3E}">
        <p14:creationId xmlns:p14="http://schemas.microsoft.com/office/powerpoint/2010/main" val="2589529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0E740-AC6E-2257-6A0D-DE52DCEEB80F}"/>
              </a:ext>
            </a:extLst>
          </p:cNvPr>
          <p:cNvSpPr>
            <a:spLocks noGrp="1"/>
          </p:cNvSpPr>
          <p:nvPr>
            <p:ph type="title" orient="vert"/>
          </p:nvPr>
        </p:nvSpPr>
        <p:spPr>
          <a:xfrm>
            <a:off x="8244349" y="345009"/>
            <a:ext cx="2484105" cy="549164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D2C139-35E8-CDE5-4D8E-1EC468CB0DF7}"/>
              </a:ext>
            </a:extLst>
          </p:cNvPr>
          <p:cNvSpPr>
            <a:spLocks noGrp="1"/>
          </p:cNvSpPr>
          <p:nvPr>
            <p:ph type="body" orient="vert" idx="1"/>
          </p:nvPr>
        </p:nvSpPr>
        <p:spPr>
          <a:xfrm>
            <a:off x="792033" y="345009"/>
            <a:ext cx="7308310" cy="54916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E2D40-94CC-458A-D9D2-31A39ED3CF52}"/>
              </a:ext>
            </a:extLst>
          </p:cNvPr>
          <p:cNvSpPr>
            <a:spLocks noGrp="1"/>
          </p:cNvSpPr>
          <p:nvPr>
            <p:ph type="dt" sz="half" idx="10"/>
          </p:nvPr>
        </p:nvSpPr>
        <p:spPr/>
        <p:txBody>
          <a:bodyPr/>
          <a:lstStyle/>
          <a:p>
            <a:fld id="{A3412BED-DE6E-46E8-8B6B-14604A9B2068}" type="datetimeFigureOut">
              <a:rPr lang="en-US" smtClean="0"/>
              <a:t>5/31/2025</a:t>
            </a:fld>
            <a:endParaRPr lang="en-US"/>
          </a:p>
        </p:txBody>
      </p:sp>
      <p:sp>
        <p:nvSpPr>
          <p:cNvPr id="5" name="Footer Placeholder 4">
            <a:extLst>
              <a:ext uri="{FF2B5EF4-FFF2-40B4-BE49-F238E27FC236}">
                <a16:creationId xmlns:a16="http://schemas.microsoft.com/office/drawing/2014/main" id="{0A1F9168-3530-DCDA-6C64-39CB0FB324F0}"/>
              </a:ext>
            </a:extLst>
          </p:cNvPr>
          <p:cNvSpPr>
            <a:spLocks noGrp="1"/>
          </p:cNvSpPr>
          <p:nvPr>
            <p:ph type="ftr" sz="quarter" idx="11"/>
          </p:nvPr>
        </p:nvSpPr>
        <p:spPr>
          <a:xfrm>
            <a:off x="3816162" y="6006163"/>
            <a:ext cx="3888165" cy="345009"/>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40B7E19-4A76-5E14-953B-8C157B8B1EF4}"/>
              </a:ext>
            </a:extLst>
          </p:cNvPr>
          <p:cNvSpPr>
            <a:spLocks noGrp="1"/>
          </p:cNvSpPr>
          <p:nvPr>
            <p:ph type="sldNum" sz="quarter" idx="12"/>
          </p:nvPr>
        </p:nvSpPr>
        <p:spPr/>
        <p:txBody>
          <a:bodyPr/>
          <a:lstStyle/>
          <a:p>
            <a:fld id="{7417F4A3-BF5C-4295-B094-C8CDCADE95D8}" type="slidenum">
              <a:rPr lang="en-US" smtClean="0"/>
              <a:t>‹#›</a:t>
            </a:fld>
            <a:endParaRPr lang="en-US"/>
          </a:p>
        </p:txBody>
      </p:sp>
    </p:spTree>
    <p:extLst>
      <p:ext uri="{BB962C8B-B14F-4D97-AF65-F5344CB8AC3E}">
        <p14:creationId xmlns:p14="http://schemas.microsoft.com/office/powerpoint/2010/main" val="2089600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561652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9907" y="3779838"/>
            <a:ext cx="10801012"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spTree>
    <p:extLst>
      <p:ext uri="{BB962C8B-B14F-4D97-AF65-F5344CB8AC3E}">
        <p14:creationId xmlns:p14="http://schemas.microsoft.com/office/powerpoint/2010/main" val="800730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0547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2B720F-D990-80B8-4916-0F8F399184F8}"/>
              </a:ext>
            </a:extLst>
          </p:cNvPr>
          <p:cNvSpPr/>
          <p:nvPr userDrawn="1"/>
        </p:nvSpPr>
        <p:spPr>
          <a:xfrm>
            <a:off x="1" y="-46707"/>
            <a:ext cx="11520488" cy="6526883"/>
          </a:xfrm>
          <a:prstGeom prst="rect">
            <a:avLst/>
          </a:prstGeom>
          <a:solidFill>
            <a:schemeClr val="accent3">
              <a:alpha val="50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dirty="0">
              <a:latin typeface="Roboto" panose="02000000000000000000" pitchFamily="2" charset="0"/>
              <a:ea typeface="Roboto" panose="02000000000000000000" pitchFamily="2" charset="0"/>
            </a:endParaRPr>
          </a:p>
        </p:txBody>
      </p:sp>
      <p:pic>
        <p:nvPicPr>
          <p:cNvPr id="2" name="Graphic 4">
            <a:extLst>
              <a:ext uri="{FF2B5EF4-FFF2-40B4-BE49-F238E27FC236}">
                <a16:creationId xmlns:a16="http://schemas.microsoft.com/office/drawing/2014/main" id="{FB5A49E9-CD13-670C-7FA7-5BCEE1EF74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259656" y="1239686"/>
            <a:ext cx="6951799" cy="1710337"/>
          </a:xfrm>
          <a:prstGeom prst="rect">
            <a:avLst/>
          </a:prstGeom>
        </p:spPr>
      </p:pic>
      <p:sp>
        <p:nvSpPr>
          <p:cNvPr id="13" name="Title 1">
            <a:extLst>
              <a:ext uri="{FF2B5EF4-FFF2-40B4-BE49-F238E27FC236}">
                <a16:creationId xmlns:a16="http://schemas.microsoft.com/office/drawing/2014/main" id="{FE3C9310-F0F2-952B-C074-BF8A5041BD9E}"/>
              </a:ext>
            </a:extLst>
          </p:cNvPr>
          <p:cNvSpPr>
            <a:spLocks noGrp="1"/>
          </p:cNvSpPr>
          <p:nvPr>
            <p:ph type="ctrTitle"/>
          </p:nvPr>
        </p:nvSpPr>
        <p:spPr>
          <a:xfrm>
            <a:off x="619663" y="3340020"/>
            <a:ext cx="10281162" cy="1042968"/>
          </a:xfrm>
        </p:spPr>
        <p:txBody>
          <a:bodyPr anchor="t">
            <a:normAutofit/>
          </a:bodyPr>
          <a:lstStyle>
            <a:lvl1pPr algn="ctr">
              <a:lnSpc>
                <a:spcPct val="110000"/>
              </a:lnSpc>
              <a:defRPr sz="4536"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14" name="Picture 13" descr="A colorful swirly spiral&#10;&#10;Description automatically generated with medium confidence">
            <a:extLst>
              <a:ext uri="{FF2B5EF4-FFF2-40B4-BE49-F238E27FC236}">
                <a16:creationId xmlns:a16="http://schemas.microsoft.com/office/drawing/2014/main" id="{1AAAAEA3-ACA0-90DD-0584-320CFED85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37436" y="2061267"/>
            <a:ext cx="11791756" cy="7099639"/>
          </a:xfrm>
          <a:prstGeom prst="rect">
            <a:avLst/>
          </a:prstGeom>
        </p:spPr>
      </p:pic>
      <p:pic>
        <p:nvPicPr>
          <p:cNvPr id="15" name="Picture 14" descr="A colorful twisted object on a black background&#10;&#10;Description automatically generated">
            <a:extLst>
              <a:ext uri="{FF2B5EF4-FFF2-40B4-BE49-F238E27FC236}">
                <a16:creationId xmlns:a16="http://schemas.microsoft.com/office/drawing/2014/main" id="{BCA663A0-1B8B-1556-08C8-7F606A65D3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496672">
            <a:off x="7165176" y="3361239"/>
            <a:ext cx="9330289" cy="7073990"/>
          </a:xfrm>
          <a:prstGeom prst="rect">
            <a:avLst/>
          </a:prstGeom>
        </p:spPr>
      </p:pic>
    </p:spTree>
    <p:extLst>
      <p:ext uri="{BB962C8B-B14F-4D97-AF65-F5344CB8AC3E}">
        <p14:creationId xmlns:p14="http://schemas.microsoft.com/office/powerpoint/2010/main" val="445366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rospectus 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4439" b="4439"/>
          <a:stretch/>
        </p:blipFill>
        <p:spPr>
          <a:xfrm>
            <a:off x="-2" y="0"/>
            <a:ext cx="11520490" cy="5900045"/>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0"/>
            <a:ext cx="11520488" cy="6480176"/>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dirty="0">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594974" y="3459195"/>
            <a:ext cx="10281162" cy="1042968"/>
          </a:xfrm>
        </p:spPr>
        <p:txBody>
          <a:bodyPr anchor="t">
            <a:normAutofit/>
          </a:bodyPr>
          <a:lstStyle>
            <a:lvl1pPr algn="ctr">
              <a:lnSpc>
                <a:spcPct val="110000"/>
              </a:lnSpc>
              <a:defRPr sz="4536" b="0" i="0">
                <a:solidFill>
                  <a:schemeClr val="bg1"/>
                </a:solidFill>
                <a:latin typeface="Kanit Medium" pitchFamily="2" charset="-34"/>
                <a:cs typeface="Kanit Medium" pitchFamily="2" charset="-34"/>
              </a:defRPr>
            </a:lvl1pPr>
          </a:lstStyle>
          <a:p>
            <a:r>
              <a:rPr lang="en-GB" dirty="0"/>
              <a:t>Click to edit Master title style</a:t>
            </a:r>
            <a:endParaRPr lang="en-US" dirty="0"/>
          </a:p>
        </p:txBody>
      </p:sp>
      <p:sp>
        <p:nvSpPr>
          <p:cNvPr id="3" name="Rectangle 2">
            <a:extLst>
              <a:ext uri="{FF2B5EF4-FFF2-40B4-BE49-F238E27FC236}">
                <a16:creationId xmlns:a16="http://schemas.microsoft.com/office/drawing/2014/main" id="{D5D72C25-E7DB-4EEC-BDE3-431CF22162E6}"/>
              </a:ext>
            </a:extLst>
          </p:cNvPr>
          <p:cNvSpPr/>
          <p:nvPr userDrawn="1"/>
        </p:nvSpPr>
        <p:spPr>
          <a:xfrm>
            <a:off x="-2" y="5317761"/>
            <a:ext cx="11520490" cy="1162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BCD0A0F-ECC9-484F-79FE-B4C0AE319BA6}"/>
              </a:ext>
            </a:extLst>
          </p:cNvPr>
          <p:cNvPicPr>
            <a:picLocks noChangeAspect="1"/>
          </p:cNvPicPr>
          <p:nvPr userDrawn="1"/>
        </p:nvPicPr>
        <p:blipFill>
          <a:blip r:embed="rId3"/>
          <a:stretch>
            <a:fillRect/>
          </a:stretch>
        </p:blipFill>
        <p:spPr>
          <a:xfrm>
            <a:off x="9161046" y="5677825"/>
            <a:ext cx="1852237" cy="441002"/>
          </a:xfrm>
          <a:prstGeom prst="rect">
            <a:avLst/>
          </a:prstGeom>
        </p:spPr>
      </p:pic>
      <p:sp>
        <p:nvSpPr>
          <p:cNvPr id="15" name="Rectangle 14">
            <a:extLst>
              <a:ext uri="{FF2B5EF4-FFF2-40B4-BE49-F238E27FC236}">
                <a16:creationId xmlns:a16="http://schemas.microsoft.com/office/drawing/2014/main" id="{24257194-EAE3-718F-1832-CC387B90C739}"/>
              </a:ext>
            </a:extLst>
          </p:cNvPr>
          <p:cNvSpPr/>
          <p:nvPr userDrawn="1"/>
        </p:nvSpPr>
        <p:spPr>
          <a:xfrm>
            <a:off x="0" y="5267102"/>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dirty="0">
              <a:latin typeface="Roboto" panose="02000000000000000000" pitchFamily="2" charset="0"/>
              <a:ea typeface="Roboto" panose="02000000000000000000" pitchFamily="2" charset="0"/>
            </a:endParaRPr>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259656" y="1239686"/>
            <a:ext cx="6951799" cy="1710337"/>
          </a:xfrm>
          <a:prstGeom prst="rect">
            <a:avLst/>
          </a:prstGeom>
        </p:spPr>
      </p:pic>
    </p:spTree>
    <p:extLst>
      <p:ext uri="{BB962C8B-B14F-4D97-AF65-F5344CB8AC3E}">
        <p14:creationId xmlns:p14="http://schemas.microsoft.com/office/powerpoint/2010/main" val="2273168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3165" t="278" r="9422" b="12049"/>
          <a:stretch/>
        </p:blipFill>
        <p:spPr>
          <a:xfrm>
            <a:off x="24689" y="-1"/>
            <a:ext cx="11495798" cy="6480176"/>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1"/>
            <a:ext cx="11520488" cy="6480176"/>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dirty="0">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594974" y="3749260"/>
            <a:ext cx="10281162" cy="1042968"/>
          </a:xfrm>
        </p:spPr>
        <p:txBody>
          <a:bodyPr anchor="t">
            <a:normAutofit/>
          </a:bodyPr>
          <a:lstStyle>
            <a:lvl1pPr algn="ctr">
              <a:lnSpc>
                <a:spcPct val="110000"/>
              </a:lnSpc>
              <a:defRPr sz="4536" b="0" i="0">
                <a:solidFill>
                  <a:schemeClr val="bg1"/>
                </a:solidFill>
                <a:latin typeface="Kanit Medium" pitchFamily="2" charset="-34"/>
                <a:cs typeface="Kanit Medium" pitchFamily="2" charset="-34"/>
              </a:defRPr>
            </a:lvl1pPr>
          </a:lstStyle>
          <a:p>
            <a:r>
              <a:rPr lang="en-GB" dirty="0"/>
              <a:t>Click to edit Master title style</a:t>
            </a:r>
            <a:endParaRPr lang="en-US" dirty="0"/>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259656" y="1529750"/>
            <a:ext cx="6951799" cy="1710337"/>
          </a:xfrm>
          <a:prstGeom prst="rect">
            <a:avLst/>
          </a:prstGeom>
        </p:spPr>
      </p:pic>
    </p:spTree>
    <p:extLst>
      <p:ext uri="{BB962C8B-B14F-4D97-AF65-F5344CB8AC3E}">
        <p14:creationId xmlns:p14="http://schemas.microsoft.com/office/powerpoint/2010/main" val="1243606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721" y="1725047"/>
            <a:ext cx="9936421" cy="3929297"/>
          </a:xfrm>
        </p:spPr>
        <p:txBody>
          <a:bodyPr>
            <a:normAutofit/>
          </a:bodyPr>
          <a:lstStyle>
            <a:lvl1pPr marL="432008" indent="-432008">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864017" indent="-432008">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188023" indent="-324006">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48721" y="465785"/>
            <a:ext cx="8899614" cy="1252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402"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TextBox 3">
            <a:extLst>
              <a:ext uri="{FF2B5EF4-FFF2-40B4-BE49-F238E27FC236}">
                <a16:creationId xmlns:a16="http://schemas.microsoft.com/office/drawing/2014/main" id="{7C550402-4497-117C-4054-AF7B1BB93D9A}"/>
              </a:ext>
            </a:extLst>
          </p:cNvPr>
          <p:cNvSpPr txBox="1"/>
          <p:nvPr userDrawn="1"/>
        </p:nvSpPr>
        <p:spPr>
          <a:xfrm>
            <a:off x="137384" y="6011568"/>
            <a:ext cx="1342034" cy="252249"/>
          </a:xfrm>
          <a:prstGeom prst="rect">
            <a:avLst/>
          </a:prstGeom>
          <a:noFill/>
        </p:spPr>
        <p:txBody>
          <a:bodyPr wrap="none" rtlCol="0">
            <a:spAutoFit/>
          </a:bodyPr>
          <a:lstStyle/>
          <a:p>
            <a:pPr algn="l"/>
            <a:r>
              <a:rPr lang="en-GB" sz="1039" b="0" i="0">
                <a:solidFill>
                  <a:schemeClr val="bg2"/>
                </a:solidFill>
                <a:latin typeface="IBM Plex Sans" panose="020B0503050203000203" pitchFamily="34" charset="77"/>
              </a:rPr>
              <a:t>#PASSDataSummit</a:t>
            </a:r>
            <a:endParaRPr lang="en-US" sz="1039" b="0" i="0">
              <a:solidFill>
                <a:schemeClr val="bg2"/>
              </a:solidFill>
              <a:latin typeface="IBM Plex Sans" panose="020B0503050203000203" pitchFamily="34" charset="77"/>
              <a:ea typeface="Roboto" panose="02000000000000000000" pitchFamily="2" charset="0"/>
            </a:endParaRPr>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9463550" y="5892207"/>
            <a:ext cx="1725288" cy="419476"/>
          </a:xfrm>
          <a:prstGeom prst="rect">
            <a:avLst/>
          </a:prstGeom>
        </p:spPr>
      </p:pic>
    </p:spTree>
    <p:extLst>
      <p:ext uri="{BB962C8B-B14F-4D97-AF65-F5344CB8AC3E}">
        <p14:creationId xmlns:p14="http://schemas.microsoft.com/office/powerpoint/2010/main" val="4263225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_bann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04FCEC-84C5-70DC-DA6C-FCD399931B32}"/>
              </a:ext>
            </a:extLst>
          </p:cNvPr>
          <p:cNvSpPr/>
          <p:nvPr userDrawn="1"/>
        </p:nvSpPr>
        <p:spPr>
          <a:xfrm>
            <a:off x="0" y="5751926"/>
            <a:ext cx="11520488" cy="728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3" name="Content Placeholder 2"/>
          <p:cNvSpPr>
            <a:spLocks noGrp="1"/>
          </p:cNvSpPr>
          <p:nvPr>
            <p:ph idx="1"/>
          </p:nvPr>
        </p:nvSpPr>
        <p:spPr>
          <a:xfrm>
            <a:off x="348721" y="1725047"/>
            <a:ext cx="9936421" cy="3929297"/>
          </a:xfrm>
        </p:spPr>
        <p:txBody>
          <a:bodyPr>
            <a:normAutofit/>
          </a:bodyPr>
          <a:lstStyle>
            <a:lvl1pPr marL="432008" indent="-432008">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864017" indent="-432008">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188023" indent="-324006">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48721" y="465785"/>
            <a:ext cx="8899614" cy="1252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402"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Rectangle 3">
            <a:extLst>
              <a:ext uri="{FF2B5EF4-FFF2-40B4-BE49-F238E27FC236}">
                <a16:creationId xmlns:a16="http://schemas.microsoft.com/office/drawing/2014/main" id="{16C08B84-B795-5CBE-2F63-681718804290}"/>
              </a:ext>
            </a:extLst>
          </p:cNvPr>
          <p:cNvSpPr/>
          <p:nvPr userDrawn="1"/>
        </p:nvSpPr>
        <p:spPr>
          <a:xfrm>
            <a:off x="0" y="5720425"/>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C5283285-0F56-BBC9-04D1-3703F2254829}"/>
              </a:ext>
            </a:extLst>
          </p:cNvPr>
          <p:cNvSpPr txBox="1"/>
          <p:nvPr userDrawn="1"/>
        </p:nvSpPr>
        <p:spPr>
          <a:xfrm>
            <a:off x="137384" y="6011568"/>
            <a:ext cx="1342034" cy="252249"/>
          </a:xfrm>
          <a:prstGeom prst="rect">
            <a:avLst/>
          </a:prstGeom>
          <a:noFill/>
        </p:spPr>
        <p:txBody>
          <a:bodyPr wrap="none" rtlCol="0">
            <a:spAutoFit/>
          </a:bodyPr>
          <a:lstStyle/>
          <a:p>
            <a:pPr algn="l"/>
            <a:r>
              <a:rPr lang="en-GB" sz="1039" b="0" i="0">
                <a:solidFill>
                  <a:schemeClr val="bg1"/>
                </a:solidFill>
                <a:latin typeface="IBM Plex Sans" panose="020B0503050203000203" pitchFamily="34" charset="77"/>
              </a:rPr>
              <a:t>#PASSDataSummit</a:t>
            </a:r>
            <a:endParaRPr lang="en-US" sz="1039" b="0" i="0">
              <a:solidFill>
                <a:schemeClr val="bg1"/>
              </a:solidFill>
              <a:latin typeface="IBM Plex Sans" panose="020B0503050203000203" pitchFamily="34" charset="77"/>
              <a:ea typeface="Roboto" panose="02000000000000000000" pitchFamily="2" charset="0"/>
            </a:endParaRPr>
          </a:p>
        </p:txBody>
      </p:sp>
      <p:pic>
        <p:nvPicPr>
          <p:cNvPr id="12" name="Graphic 4">
            <a:extLst>
              <a:ext uri="{FF2B5EF4-FFF2-40B4-BE49-F238E27FC236}">
                <a16:creationId xmlns:a16="http://schemas.microsoft.com/office/drawing/2014/main" id="{F38194B0-BCFF-1D3A-606F-0DFB7FC379A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488235" y="5928478"/>
            <a:ext cx="1680200" cy="413376"/>
          </a:xfrm>
          <a:prstGeom prst="rect">
            <a:avLst/>
          </a:prstGeom>
        </p:spPr>
      </p:pic>
    </p:spTree>
    <p:extLst>
      <p:ext uri="{BB962C8B-B14F-4D97-AF65-F5344CB8AC3E}">
        <p14:creationId xmlns:p14="http://schemas.microsoft.com/office/powerpoint/2010/main" val="690049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2BA1-5DCB-2C0B-5039-D993CC2073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A8F812-9E81-54A6-7229-586BBA6C04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DD65A-64FF-1EAB-60E8-6033D4808E59}"/>
              </a:ext>
            </a:extLst>
          </p:cNvPr>
          <p:cNvSpPr>
            <a:spLocks noGrp="1"/>
          </p:cNvSpPr>
          <p:nvPr>
            <p:ph type="dt" sz="half" idx="10"/>
          </p:nvPr>
        </p:nvSpPr>
        <p:spPr/>
        <p:txBody>
          <a:bodyPr/>
          <a:lstStyle/>
          <a:p>
            <a:fld id="{A3412BED-DE6E-46E8-8B6B-14604A9B2068}" type="datetimeFigureOut">
              <a:rPr lang="en-US" smtClean="0"/>
              <a:t>5/31/2025</a:t>
            </a:fld>
            <a:endParaRPr lang="en-US"/>
          </a:p>
        </p:txBody>
      </p:sp>
      <p:sp>
        <p:nvSpPr>
          <p:cNvPr id="5" name="Footer Placeholder 4">
            <a:extLst>
              <a:ext uri="{FF2B5EF4-FFF2-40B4-BE49-F238E27FC236}">
                <a16:creationId xmlns:a16="http://schemas.microsoft.com/office/drawing/2014/main" id="{A6FC1066-CAB6-863A-1B60-CA6BE6F5EF2E}"/>
              </a:ext>
            </a:extLst>
          </p:cNvPr>
          <p:cNvSpPr>
            <a:spLocks noGrp="1"/>
          </p:cNvSpPr>
          <p:nvPr>
            <p:ph type="ftr" sz="quarter" idx="11"/>
          </p:nvPr>
        </p:nvSpPr>
        <p:spPr>
          <a:xfrm>
            <a:off x="3816162" y="6006163"/>
            <a:ext cx="3888165" cy="345009"/>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B6CBD6C-10D9-5505-E4F4-91D7E5F6D9DA}"/>
              </a:ext>
            </a:extLst>
          </p:cNvPr>
          <p:cNvSpPr>
            <a:spLocks noGrp="1"/>
          </p:cNvSpPr>
          <p:nvPr>
            <p:ph type="sldNum" sz="quarter" idx="12"/>
          </p:nvPr>
        </p:nvSpPr>
        <p:spPr/>
        <p:txBody>
          <a:bodyPr/>
          <a:lstStyle/>
          <a:p>
            <a:fld id="{7417F4A3-BF5C-4295-B094-C8CDCADE95D8}" type="slidenum">
              <a:rPr lang="en-US" smtClean="0"/>
              <a:t>‹#›</a:t>
            </a:fld>
            <a:endParaRPr lang="en-US" dirty="0"/>
          </a:p>
        </p:txBody>
      </p:sp>
    </p:spTree>
    <p:extLst>
      <p:ext uri="{BB962C8B-B14F-4D97-AF65-F5344CB8AC3E}">
        <p14:creationId xmlns:p14="http://schemas.microsoft.com/office/powerpoint/2010/main" val="30483554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_dark">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6DEF73-3DC0-C9AB-835A-011B37F6319E}"/>
              </a:ext>
            </a:extLst>
          </p:cNvPr>
          <p:cNvSpPr/>
          <p:nvPr userDrawn="1"/>
        </p:nvSpPr>
        <p:spPr>
          <a:xfrm>
            <a:off x="0" y="5720425"/>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12" name="Content Placeholder 2">
            <a:extLst>
              <a:ext uri="{FF2B5EF4-FFF2-40B4-BE49-F238E27FC236}">
                <a16:creationId xmlns:a16="http://schemas.microsoft.com/office/drawing/2014/main" id="{82609CC9-0C8D-2850-FF6F-A26226082D1F}"/>
              </a:ext>
            </a:extLst>
          </p:cNvPr>
          <p:cNvSpPr>
            <a:spLocks noGrp="1"/>
          </p:cNvSpPr>
          <p:nvPr>
            <p:ph idx="1"/>
          </p:nvPr>
        </p:nvSpPr>
        <p:spPr>
          <a:xfrm>
            <a:off x="348721" y="1725047"/>
            <a:ext cx="9936421" cy="3929297"/>
          </a:xfrm>
        </p:spPr>
        <p:txBody>
          <a:bodyPr>
            <a:normAutofit/>
          </a:bodyPr>
          <a:lstStyle>
            <a:lvl1pPr marL="432008" indent="-432008">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1pPr>
            <a:lvl2pPr marL="864017" indent="-432008">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2pPr>
            <a:lvl3pPr marL="1188023" indent="-324006">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3" name="Title Placeholder 1">
            <a:extLst>
              <a:ext uri="{FF2B5EF4-FFF2-40B4-BE49-F238E27FC236}">
                <a16:creationId xmlns:a16="http://schemas.microsoft.com/office/drawing/2014/main" id="{45DF6056-A3D2-08C6-80C2-F6E2EA7F1B98}"/>
              </a:ext>
            </a:extLst>
          </p:cNvPr>
          <p:cNvSpPr>
            <a:spLocks noGrp="1"/>
          </p:cNvSpPr>
          <p:nvPr>
            <p:ph type="title"/>
          </p:nvPr>
        </p:nvSpPr>
        <p:spPr bwMode="auto">
          <a:xfrm>
            <a:off x="348721" y="465785"/>
            <a:ext cx="8899614" cy="1252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402" b="0" i="0">
                <a:solidFill>
                  <a:schemeClr val="bg1"/>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3" name="TextBox 2">
            <a:extLst>
              <a:ext uri="{FF2B5EF4-FFF2-40B4-BE49-F238E27FC236}">
                <a16:creationId xmlns:a16="http://schemas.microsoft.com/office/drawing/2014/main" id="{7FAE0D2F-1264-351B-B7CE-92944E92310B}"/>
              </a:ext>
            </a:extLst>
          </p:cNvPr>
          <p:cNvSpPr txBox="1"/>
          <p:nvPr userDrawn="1"/>
        </p:nvSpPr>
        <p:spPr>
          <a:xfrm>
            <a:off x="137384" y="6011568"/>
            <a:ext cx="1342034" cy="252249"/>
          </a:xfrm>
          <a:prstGeom prst="rect">
            <a:avLst/>
          </a:prstGeom>
          <a:noFill/>
        </p:spPr>
        <p:txBody>
          <a:bodyPr wrap="none" rtlCol="0">
            <a:spAutoFit/>
          </a:bodyPr>
          <a:lstStyle/>
          <a:p>
            <a:pPr algn="l"/>
            <a:r>
              <a:rPr lang="en-GB" sz="1039" b="0" i="0">
                <a:solidFill>
                  <a:schemeClr val="bg1"/>
                </a:solidFill>
                <a:latin typeface="IBM Plex Sans" panose="020B0503050203000203" pitchFamily="34" charset="77"/>
              </a:rPr>
              <a:t>#PASSDataSummit</a:t>
            </a:r>
            <a:endParaRPr lang="en-US" sz="1039" b="0" i="0">
              <a:solidFill>
                <a:schemeClr val="bg1"/>
              </a:solidFill>
              <a:latin typeface="IBM Plex Sans" panose="020B0503050203000203" pitchFamily="34" charset="77"/>
              <a:ea typeface="Roboto" panose="02000000000000000000" pitchFamily="2" charset="0"/>
            </a:endParaRPr>
          </a:p>
        </p:txBody>
      </p:sp>
      <p:pic>
        <p:nvPicPr>
          <p:cNvPr id="4" name="Graphic 4">
            <a:extLst>
              <a:ext uri="{FF2B5EF4-FFF2-40B4-BE49-F238E27FC236}">
                <a16:creationId xmlns:a16="http://schemas.microsoft.com/office/drawing/2014/main" id="{142D2053-744D-E255-9664-9242FC76C5E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488235" y="5928478"/>
            <a:ext cx="1680200" cy="413376"/>
          </a:xfrm>
          <a:prstGeom prst="rect">
            <a:avLst/>
          </a:prstGeom>
        </p:spPr>
      </p:pic>
    </p:spTree>
    <p:extLst>
      <p:ext uri="{BB962C8B-B14F-4D97-AF65-F5344CB8AC3E}">
        <p14:creationId xmlns:p14="http://schemas.microsoft.com/office/powerpoint/2010/main" val="29011838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Opening_slid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417174"/>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A16777A9-1272-7FB6-95B6-E7E6E3A4FBC2}"/>
              </a:ext>
            </a:extLst>
          </p:cNvPr>
          <p:cNvSpPr/>
          <p:nvPr userDrawn="1"/>
        </p:nvSpPr>
        <p:spPr>
          <a:xfrm>
            <a:off x="0" y="5751927"/>
            <a:ext cx="11520488" cy="728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5ABB1059-5986-F662-6D21-B910BC45FFBC}"/>
              </a:ext>
            </a:extLst>
          </p:cNvPr>
          <p:cNvSpPr/>
          <p:nvPr userDrawn="1"/>
        </p:nvSpPr>
        <p:spPr>
          <a:xfrm>
            <a:off x="0" y="6417174"/>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8980A638-B307-3501-81F3-88C57E48213A}"/>
              </a:ext>
            </a:extLst>
          </p:cNvPr>
          <p:cNvSpPr>
            <a:spLocks noGrp="1"/>
          </p:cNvSpPr>
          <p:nvPr>
            <p:ph type="title"/>
          </p:nvPr>
        </p:nvSpPr>
        <p:spPr bwMode="auto">
          <a:xfrm>
            <a:off x="348720" y="3493186"/>
            <a:ext cx="5495309" cy="7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536"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6" name="Picture Placeholder 4">
            <a:extLst>
              <a:ext uri="{FF2B5EF4-FFF2-40B4-BE49-F238E27FC236}">
                <a16:creationId xmlns:a16="http://schemas.microsoft.com/office/drawing/2014/main" id="{B71FD0C7-1C46-B80F-0BCE-CC669AF15570}"/>
              </a:ext>
            </a:extLst>
          </p:cNvPr>
          <p:cNvSpPr>
            <a:spLocks noGrp="1"/>
          </p:cNvSpPr>
          <p:nvPr>
            <p:ph type="pic" sz="quarter" idx="10"/>
          </p:nvPr>
        </p:nvSpPr>
        <p:spPr>
          <a:xfrm>
            <a:off x="6589780" y="1"/>
            <a:ext cx="4930708" cy="6417173"/>
          </a:xfrm>
        </p:spPr>
        <p:txBody>
          <a:bodyPr/>
          <a:lstStyle>
            <a:lvl1pPr marL="0" indent="0">
              <a:buNone/>
              <a:defRPr/>
            </a:lvl1pPr>
          </a:lstStyle>
          <a:p>
            <a:endParaRPr lang="en-US"/>
          </a:p>
        </p:txBody>
      </p:sp>
      <p:pic>
        <p:nvPicPr>
          <p:cNvPr id="8" name="Graphic 7">
            <a:extLst>
              <a:ext uri="{FF2B5EF4-FFF2-40B4-BE49-F238E27FC236}">
                <a16:creationId xmlns:a16="http://schemas.microsoft.com/office/drawing/2014/main" id="{641E537A-83E9-B8C3-27A4-E92B3BF2AD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16728" y="665203"/>
            <a:ext cx="4721949" cy="728249"/>
          </a:xfrm>
          <a:prstGeom prst="rect">
            <a:avLst/>
          </a:prstGeom>
        </p:spPr>
      </p:pic>
    </p:spTree>
    <p:extLst>
      <p:ext uri="{BB962C8B-B14F-4D97-AF65-F5344CB8AC3E}">
        <p14:creationId xmlns:p14="http://schemas.microsoft.com/office/powerpoint/2010/main" val="1961196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Opening_slid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0E0D1D-94DE-3487-FD23-D32E43907821}"/>
              </a:ext>
            </a:extLst>
          </p:cNvPr>
          <p:cNvSpPr/>
          <p:nvPr userDrawn="1"/>
        </p:nvSpPr>
        <p:spPr>
          <a:xfrm>
            <a:off x="0" y="6417174"/>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137736EF-1240-3793-870E-616200330756}"/>
              </a:ext>
            </a:extLst>
          </p:cNvPr>
          <p:cNvSpPr>
            <a:spLocks noGrp="1"/>
          </p:cNvSpPr>
          <p:nvPr>
            <p:ph type="title"/>
          </p:nvPr>
        </p:nvSpPr>
        <p:spPr bwMode="auto">
          <a:xfrm>
            <a:off x="348720" y="3493186"/>
            <a:ext cx="5495309" cy="7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536" b="0" i="0">
                <a:gradFill>
                  <a:gsLst>
                    <a:gs pos="0">
                      <a:schemeClr val="accent2"/>
                    </a:gs>
                    <a:gs pos="100000">
                      <a:schemeClr val="accent3"/>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F6A797C0-2214-3DB3-C994-F31C89D9D968}"/>
              </a:ext>
            </a:extLst>
          </p:cNvPr>
          <p:cNvSpPr>
            <a:spLocks noGrp="1"/>
          </p:cNvSpPr>
          <p:nvPr>
            <p:ph type="pic" sz="quarter" idx="10"/>
          </p:nvPr>
        </p:nvSpPr>
        <p:spPr>
          <a:xfrm>
            <a:off x="6589780" y="1"/>
            <a:ext cx="4930708" cy="6417173"/>
          </a:xfrm>
        </p:spPr>
        <p:txBody>
          <a:bodyPr/>
          <a:lstStyle>
            <a:lvl1pPr marL="0" indent="0">
              <a:buNone/>
              <a:defRPr/>
            </a:lvl1pPr>
          </a:lstStyle>
          <a:p>
            <a:endParaRPr lang="en-US"/>
          </a:p>
        </p:txBody>
      </p:sp>
      <p:pic>
        <p:nvPicPr>
          <p:cNvPr id="12" name="Graphic 11">
            <a:extLst>
              <a:ext uri="{FF2B5EF4-FFF2-40B4-BE49-F238E27FC236}">
                <a16:creationId xmlns:a16="http://schemas.microsoft.com/office/drawing/2014/main" id="{E24D788E-CDAE-DA9A-EE77-075A5C409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4730" y="665201"/>
            <a:ext cx="4721949" cy="728250"/>
          </a:xfrm>
          <a:prstGeom prst="rect">
            <a:avLst/>
          </a:prstGeom>
        </p:spPr>
      </p:pic>
    </p:spTree>
    <p:extLst>
      <p:ext uri="{BB962C8B-B14F-4D97-AF65-F5344CB8AC3E}">
        <p14:creationId xmlns:p14="http://schemas.microsoft.com/office/powerpoint/2010/main" val="35406696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_no_footer">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573923-ED98-0B2A-1D2D-E81FDE227223}"/>
              </a:ext>
            </a:extLst>
          </p:cNvPr>
          <p:cNvSpPr>
            <a:spLocks noGrp="1"/>
          </p:cNvSpPr>
          <p:nvPr>
            <p:ph type="title"/>
          </p:nvPr>
        </p:nvSpPr>
        <p:spPr bwMode="auto">
          <a:xfrm>
            <a:off x="348721" y="465785"/>
            <a:ext cx="8899614" cy="1252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402" b="0" i="0">
                <a:gradFill flip="none" rotWithShape="1">
                  <a:gsLst>
                    <a:gs pos="0">
                      <a:schemeClr val="accent2"/>
                    </a:gs>
                    <a:gs pos="100000">
                      <a:schemeClr val="accent3"/>
                    </a:gs>
                  </a:gsLst>
                  <a:lin ang="0" scaled="1"/>
                  <a:tileRect/>
                </a:gradFill>
                <a:latin typeface="Kanit Medium" pitchFamily="2" charset="-34"/>
                <a:cs typeface="Kanit Medium" pitchFamily="2" charset="-34"/>
              </a:defRPr>
            </a:lvl1pPr>
          </a:lstStyle>
          <a:p>
            <a:pPr lvl="0"/>
            <a:r>
              <a:rPr lang="en-GB" altLang="en-US"/>
              <a:t>Click to edit Master title style</a:t>
            </a:r>
            <a:endParaRPr lang="en-US" altLang="en-US"/>
          </a:p>
        </p:txBody>
      </p:sp>
    </p:spTree>
    <p:extLst>
      <p:ext uri="{BB962C8B-B14F-4D97-AF65-F5344CB8AC3E}">
        <p14:creationId xmlns:p14="http://schemas.microsoft.com/office/powerpoint/2010/main" val="30222830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Opening_slide dar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C8500-B480-ACCA-35FB-CA580CCADCCC}"/>
              </a:ext>
            </a:extLst>
          </p:cNvPr>
          <p:cNvSpPr/>
          <p:nvPr userDrawn="1"/>
        </p:nvSpPr>
        <p:spPr>
          <a:xfrm>
            <a:off x="0" y="5751927"/>
            <a:ext cx="11520488" cy="728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57999C7E-9B7D-71FC-51C2-3AC2F62B6B49}"/>
              </a:ext>
            </a:extLst>
          </p:cNvPr>
          <p:cNvSpPr/>
          <p:nvPr userDrawn="1"/>
        </p:nvSpPr>
        <p:spPr>
          <a:xfrm>
            <a:off x="0" y="6417174"/>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63893F04-C547-02EF-A096-67CFCE2E0BBB}"/>
              </a:ext>
            </a:extLst>
          </p:cNvPr>
          <p:cNvSpPr>
            <a:spLocks noGrp="1"/>
          </p:cNvSpPr>
          <p:nvPr>
            <p:ph type="title"/>
          </p:nvPr>
        </p:nvSpPr>
        <p:spPr bwMode="auto">
          <a:xfrm>
            <a:off x="348720" y="3493186"/>
            <a:ext cx="5495309" cy="7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536"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3EB9B6EF-0C76-EDAD-9571-1C1251013F3E}"/>
              </a:ext>
            </a:extLst>
          </p:cNvPr>
          <p:cNvSpPr>
            <a:spLocks noGrp="1"/>
          </p:cNvSpPr>
          <p:nvPr>
            <p:ph type="pic" sz="quarter" idx="10"/>
          </p:nvPr>
        </p:nvSpPr>
        <p:spPr>
          <a:xfrm>
            <a:off x="6589780" y="1"/>
            <a:ext cx="4930708" cy="6417173"/>
          </a:xfrm>
        </p:spPr>
        <p:txBody>
          <a:bodyPr/>
          <a:lstStyle>
            <a:lvl1pPr marL="0" indent="0">
              <a:buNone/>
              <a:defRPr/>
            </a:lvl1pPr>
          </a:lstStyle>
          <a:p>
            <a:endParaRPr lang="en-US"/>
          </a:p>
        </p:txBody>
      </p:sp>
    </p:spTree>
    <p:extLst>
      <p:ext uri="{BB962C8B-B14F-4D97-AF65-F5344CB8AC3E}">
        <p14:creationId xmlns:p14="http://schemas.microsoft.com/office/powerpoint/2010/main" val="26277830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rtual_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417174"/>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985793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ckground imag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417174"/>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dirty="0">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1"/>
            <a:ext cx="11520488" cy="6417173"/>
          </a:xfrm>
        </p:spPr>
        <p:txBody>
          <a:bodyPr/>
          <a:lstStyle>
            <a:lvl1pPr marL="0" indent="0">
              <a:buNone/>
              <a:defRPr/>
            </a:lvl1pPr>
          </a:lstStyle>
          <a:p>
            <a:pPr lvl="0"/>
            <a:endParaRPr lang="en-US"/>
          </a:p>
        </p:txBody>
      </p:sp>
    </p:spTree>
    <p:extLst>
      <p:ext uri="{BB962C8B-B14F-4D97-AF65-F5344CB8AC3E}">
        <p14:creationId xmlns:p14="http://schemas.microsoft.com/office/powerpoint/2010/main" val="2435320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ckground image whit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417174"/>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dirty="0">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1"/>
            <a:ext cx="11520488" cy="6417173"/>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674821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st_CTA_slid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417174"/>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3376B489-5567-A023-1670-3AC8E9CC6D32}"/>
              </a:ext>
            </a:extLst>
          </p:cNvPr>
          <p:cNvSpPr/>
          <p:nvPr userDrawn="1"/>
        </p:nvSpPr>
        <p:spPr>
          <a:xfrm>
            <a:off x="0" y="5751927"/>
            <a:ext cx="11520488" cy="728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6D39BECD-3EE7-856C-D2D7-7BD55CC8815B}"/>
              </a:ext>
            </a:extLst>
          </p:cNvPr>
          <p:cNvSpPr/>
          <p:nvPr userDrawn="1"/>
        </p:nvSpPr>
        <p:spPr>
          <a:xfrm>
            <a:off x="0" y="5720425"/>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39F58191-6EA5-D2D8-2E3E-5C6996868447}"/>
              </a:ext>
            </a:extLst>
          </p:cNvPr>
          <p:cNvSpPr>
            <a:spLocks noGrp="1"/>
          </p:cNvSpPr>
          <p:nvPr>
            <p:ph type="title"/>
          </p:nvPr>
        </p:nvSpPr>
        <p:spPr bwMode="auto">
          <a:xfrm>
            <a:off x="348721" y="696749"/>
            <a:ext cx="8440888" cy="7119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536"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6" name="Title Placeholder 1">
            <a:extLst>
              <a:ext uri="{FF2B5EF4-FFF2-40B4-BE49-F238E27FC236}">
                <a16:creationId xmlns:a16="http://schemas.microsoft.com/office/drawing/2014/main" id="{C55DF830-DF1C-6786-D96C-143B71C1226E}"/>
              </a:ext>
            </a:extLst>
          </p:cNvPr>
          <p:cNvSpPr txBox="1">
            <a:spLocks/>
          </p:cNvSpPr>
          <p:nvPr userDrawn="1"/>
        </p:nvSpPr>
        <p:spPr bwMode="auto">
          <a:xfrm>
            <a:off x="348720" y="1479163"/>
            <a:ext cx="5280878" cy="1252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6402" tIns="43201" rIns="86402" bIns="43201" numCol="1" anchor="t" anchorCtr="0" compatLnSpc="1">
            <a:prstTxWarp prst="textNoShape">
              <a:avLst/>
            </a:prstTxWarp>
            <a:normAutofit/>
          </a:bodyPr>
          <a:lstStyle>
            <a:lvl1pPr algn="l" rtl="0" eaLnBrk="1" fontAlgn="base" hangingPunct="1">
              <a:lnSpc>
                <a:spcPct val="90000"/>
              </a:lnSpc>
              <a:spcBef>
                <a:spcPct val="0"/>
              </a:spcBef>
              <a:spcAft>
                <a:spcPct val="0"/>
              </a:spcAft>
              <a:defRPr sz="48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sz="2268" b="0" i="0">
                <a:latin typeface="Kanit Light" pitchFamily="2" charset="-34"/>
                <a:cs typeface="Kanit Light" pitchFamily="2" charset="-34"/>
              </a:rPr>
              <a:t>Click to edit Master title style</a:t>
            </a:r>
            <a:endParaRPr lang="en-US" altLang="en-US" sz="2268" b="0" i="0">
              <a:latin typeface="Kanit Light" pitchFamily="2" charset="-34"/>
              <a:cs typeface="Kanit Light" pitchFamily="2" charset="-34"/>
            </a:endParaRPr>
          </a:p>
        </p:txBody>
      </p:sp>
      <p:pic>
        <p:nvPicPr>
          <p:cNvPr id="7" name="Picture 6">
            <a:extLst>
              <a:ext uri="{FF2B5EF4-FFF2-40B4-BE49-F238E27FC236}">
                <a16:creationId xmlns:a16="http://schemas.microsoft.com/office/drawing/2014/main" id="{EA16ABC6-B114-BEA6-D3B6-32C7FDC90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rot="20942578" flipH="1">
            <a:off x="5711712" y="588384"/>
            <a:ext cx="5544116" cy="4849733"/>
          </a:xfrm>
          <a:prstGeom prst="rect">
            <a:avLst/>
          </a:prstGeom>
        </p:spPr>
      </p:pic>
      <p:sp>
        <p:nvSpPr>
          <p:cNvPr id="8" name="Picture Placeholder 17">
            <a:extLst>
              <a:ext uri="{FF2B5EF4-FFF2-40B4-BE49-F238E27FC236}">
                <a16:creationId xmlns:a16="http://schemas.microsoft.com/office/drawing/2014/main" id="{A2DE0073-1F00-7C0F-F700-B5FF76FC385F}"/>
              </a:ext>
            </a:extLst>
          </p:cNvPr>
          <p:cNvSpPr>
            <a:spLocks noGrp="1"/>
          </p:cNvSpPr>
          <p:nvPr>
            <p:ph type="pic" sz="quarter" idx="10"/>
          </p:nvPr>
        </p:nvSpPr>
        <p:spPr>
          <a:xfrm>
            <a:off x="7002401" y="416829"/>
            <a:ext cx="2494553" cy="2496236"/>
          </a:xfrm>
          <a:prstGeom prst="ellipse">
            <a:avLst/>
          </a:prstGeom>
        </p:spPr>
        <p:txBody>
          <a:bodyPr/>
          <a:lstStyle>
            <a:lvl1pPr marL="0" indent="0">
              <a:buNone/>
              <a:defRPr/>
            </a:lvl1pPr>
          </a:lstStyle>
          <a:p>
            <a:endParaRPr lang="en-US"/>
          </a:p>
        </p:txBody>
      </p:sp>
      <p:sp>
        <p:nvSpPr>
          <p:cNvPr id="9" name="Picture Placeholder 17">
            <a:extLst>
              <a:ext uri="{FF2B5EF4-FFF2-40B4-BE49-F238E27FC236}">
                <a16:creationId xmlns:a16="http://schemas.microsoft.com/office/drawing/2014/main" id="{4BA418F5-EED7-4968-D5CC-0722A53A87AB}"/>
              </a:ext>
            </a:extLst>
          </p:cNvPr>
          <p:cNvSpPr>
            <a:spLocks noGrp="1"/>
          </p:cNvSpPr>
          <p:nvPr>
            <p:ph type="pic" sz="quarter" idx="11"/>
          </p:nvPr>
        </p:nvSpPr>
        <p:spPr>
          <a:xfrm>
            <a:off x="6699491" y="2664810"/>
            <a:ext cx="2494553" cy="2496236"/>
          </a:xfrm>
          <a:prstGeom prst="ellipse">
            <a:avLst/>
          </a:prstGeom>
        </p:spPr>
        <p:txBody>
          <a:bodyPr/>
          <a:lstStyle>
            <a:lvl1pPr marL="0" indent="0">
              <a:buNone/>
              <a:defRPr/>
            </a:lvl1pPr>
          </a:lstStyle>
          <a:p>
            <a:endParaRPr lang="en-US"/>
          </a:p>
        </p:txBody>
      </p:sp>
      <p:sp>
        <p:nvSpPr>
          <p:cNvPr id="10" name="Picture Placeholder 17">
            <a:extLst>
              <a:ext uri="{FF2B5EF4-FFF2-40B4-BE49-F238E27FC236}">
                <a16:creationId xmlns:a16="http://schemas.microsoft.com/office/drawing/2014/main" id="{24550069-401D-0AFC-B0CE-DF0F0A84C919}"/>
              </a:ext>
            </a:extLst>
          </p:cNvPr>
          <p:cNvSpPr>
            <a:spLocks noGrp="1"/>
          </p:cNvSpPr>
          <p:nvPr>
            <p:ph type="pic" sz="quarter" idx="12"/>
          </p:nvPr>
        </p:nvSpPr>
        <p:spPr>
          <a:xfrm>
            <a:off x="8565000" y="2105430"/>
            <a:ext cx="1863907" cy="1865164"/>
          </a:xfrm>
          <a:prstGeom prst="ellipse">
            <a:avLst/>
          </a:prstGeom>
        </p:spPr>
        <p:txBody>
          <a:bodyPr/>
          <a:lstStyle>
            <a:lvl1pPr marL="0" indent="0">
              <a:buNone/>
              <a:defRPr/>
            </a:lvl1pPr>
          </a:lstStyle>
          <a:p>
            <a:endParaRPr lang="en-US"/>
          </a:p>
        </p:txBody>
      </p:sp>
      <p:sp>
        <p:nvSpPr>
          <p:cNvPr id="13" name="TextBox 12">
            <a:extLst>
              <a:ext uri="{FF2B5EF4-FFF2-40B4-BE49-F238E27FC236}">
                <a16:creationId xmlns:a16="http://schemas.microsoft.com/office/drawing/2014/main" id="{2C29DB7A-94F9-4964-9A49-84BF0B6D078E}"/>
              </a:ext>
            </a:extLst>
          </p:cNvPr>
          <p:cNvSpPr txBox="1"/>
          <p:nvPr userDrawn="1"/>
        </p:nvSpPr>
        <p:spPr>
          <a:xfrm>
            <a:off x="137384" y="6011568"/>
            <a:ext cx="1342034" cy="252249"/>
          </a:xfrm>
          <a:prstGeom prst="rect">
            <a:avLst/>
          </a:prstGeom>
          <a:noFill/>
        </p:spPr>
        <p:txBody>
          <a:bodyPr wrap="none" rtlCol="0">
            <a:spAutoFit/>
          </a:bodyPr>
          <a:lstStyle/>
          <a:p>
            <a:pPr algn="l"/>
            <a:r>
              <a:rPr lang="en-GB" sz="1039" b="0" i="0">
                <a:solidFill>
                  <a:schemeClr val="bg1"/>
                </a:solidFill>
                <a:latin typeface="IBM Plex Sans" panose="020B0503050203000203" pitchFamily="34" charset="77"/>
              </a:rPr>
              <a:t>#PASSDataSummit</a:t>
            </a:r>
            <a:endParaRPr lang="en-US" sz="1039" b="0" i="0">
              <a:solidFill>
                <a:schemeClr val="bg1"/>
              </a:solidFill>
              <a:latin typeface="IBM Plex Sans" panose="020B0503050203000203" pitchFamily="34" charset="77"/>
              <a:ea typeface="Roboto" panose="02000000000000000000" pitchFamily="2" charset="0"/>
            </a:endParaRPr>
          </a:p>
        </p:txBody>
      </p:sp>
      <p:pic>
        <p:nvPicPr>
          <p:cNvPr id="14" name="Graphic 4">
            <a:extLst>
              <a:ext uri="{FF2B5EF4-FFF2-40B4-BE49-F238E27FC236}">
                <a16:creationId xmlns:a16="http://schemas.microsoft.com/office/drawing/2014/main" id="{F4247DF5-D818-1AC6-09D6-57505805FC2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9488235" y="5928478"/>
            <a:ext cx="1680200" cy="413376"/>
          </a:xfrm>
          <a:prstGeom prst="rect">
            <a:avLst/>
          </a:prstGeom>
        </p:spPr>
      </p:pic>
    </p:spTree>
    <p:extLst>
      <p:ext uri="{BB962C8B-B14F-4D97-AF65-F5344CB8AC3E}">
        <p14:creationId xmlns:p14="http://schemas.microsoft.com/office/powerpoint/2010/main" val="36253284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Virtual 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417174"/>
            <a:ext cx="11520488" cy="63002"/>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2790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6AF3-BCC7-4D5D-C14E-78D2F8AAD43C}"/>
              </a:ext>
            </a:extLst>
          </p:cNvPr>
          <p:cNvSpPr>
            <a:spLocks noGrp="1"/>
          </p:cNvSpPr>
          <p:nvPr>
            <p:ph type="title"/>
          </p:nvPr>
        </p:nvSpPr>
        <p:spPr>
          <a:xfrm>
            <a:off x="786033" y="1615545"/>
            <a:ext cx="9936421" cy="2695572"/>
          </a:xfrm>
        </p:spPr>
        <p:txBody>
          <a:bodyPr anchor="b"/>
          <a:lstStyle>
            <a:lvl1pPr>
              <a:defRPr sz="5669"/>
            </a:lvl1pPr>
          </a:lstStyle>
          <a:p>
            <a:r>
              <a:rPr lang="en-US"/>
              <a:t>Click to edit Master title style</a:t>
            </a:r>
          </a:p>
        </p:txBody>
      </p:sp>
      <p:sp>
        <p:nvSpPr>
          <p:cNvPr id="3" name="Text Placeholder 2">
            <a:extLst>
              <a:ext uri="{FF2B5EF4-FFF2-40B4-BE49-F238E27FC236}">
                <a16:creationId xmlns:a16="http://schemas.microsoft.com/office/drawing/2014/main" id="{21471DDD-EBFE-B5EA-07C6-1EED00FC5071}"/>
              </a:ext>
            </a:extLst>
          </p:cNvPr>
          <p:cNvSpPr>
            <a:spLocks noGrp="1"/>
          </p:cNvSpPr>
          <p:nvPr>
            <p:ph type="body" idx="1"/>
          </p:nvPr>
        </p:nvSpPr>
        <p:spPr>
          <a:xfrm>
            <a:off x="786033" y="4336618"/>
            <a:ext cx="9936421" cy="1417538"/>
          </a:xfrm>
        </p:spPr>
        <p:txBody>
          <a:bodyPr/>
          <a:lstStyle>
            <a:lvl1pPr marL="0" indent="0">
              <a:buNone/>
              <a:defRPr sz="2268">
                <a:solidFill>
                  <a:schemeClr val="tx1">
                    <a:tint val="82000"/>
                  </a:schemeClr>
                </a:solidFill>
              </a:defRPr>
            </a:lvl1pPr>
            <a:lvl2pPr marL="432008" indent="0">
              <a:buNone/>
              <a:defRPr sz="1890">
                <a:solidFill>
                  <a:schemeClr val="tx1">
                    <a:tint val="82000"/>
                  </a:schemeClr>
                </a:solidFill>
              </a:defRPr>
            </a:lvl2pPr>
            <a:lvl3pPr marL="864017" indent="0">
              <a:buNone/>
              <a:defRPr sz="1701">
                <a:solidFill>
                  <a:schemeClr val="tx1">
                    <a:tint val="82000"/>
                  </a:schemeClr>
                </a:solidFill>
              </a:defRPr>
            </a:lvl3pPr>
            <a:lvl4pPr marL="1296025" indent="0">
              <a:buNone/>
              <a:defRPr sz="1512">
                <a:solidFill>
                  <a:schemeClr val="tx1">
                    <a:tint val="82000"/>
                  </a:schemeClr>
                </a:solidFill>
              </a:defRPr>
            </a:lvl4pPr>
            <a:lvl5pPr marL="1728033" indent="0">
              <a:buNone/>
              <a:defRPr sz="1512">
                <a:solidFill>
                  <a:schemeClr val="tx1">
                    <a:tint val="82000"/>
                  </a:schemeClr>
                </a:solidFill>
              </a:defRPr>
            </a:lvl5pPr>
            <a:lvl6pPr marL="2160041" indent="0">
              <a:buNone/>
              <a:defRPr sz="1512">
                <a:solidFill>
                  <a:schemeClr val="tx1">
                    <a:tint val="82000"/>
                  </a:schemeClr>
                </a:solidFill>
              </a:defRPr>
            </a:lvl6pPr>
            <a:lvl7pPr marL="2592050" indent="0">
              <a:buNone/>
              <a:defRPr sz="1512">
                <a:solidFill>
                  <a:schemeClr val="tx1">
                    <a:tint val="82000"/>
                  </a:schemeClr>
                </a:solidFill>
              </a:defRPr>
            </a:lvl7pPr>
            <a:lvl8pPr marL="3024058" indent="0">
              <a:buNone/>
              <a:defRPr sz="1512">
                <a:solidFill>
                  <a:schemeClr val="tx1">
                    <a:tint val="82000"/>
                  </a:schemeClr>
                </a:solidFill>
              </a:defRPr>
            </a:lvl8pPr>
            <a:lvl9pPr marL="3456066" indent="0">
              <a:buNone/>
              <a:defRPr sz="1512">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130BD5-976B-840D-81FC-521A7F6B02EB}"/>
              </a:ext>
            </a:extLst>
          </p:cNvPr>
          <p:cNvSpPr>
            <a:spLocks noGrp="1"/>
          </p:cNvSpPr>
          <p:nvPr>
            <p:ph type="dt" sz="half" idx="10"/>
          </p:nvPr>
        </p:nvSpPr>
        <p:spPr/>
        <p:txBody>
          <a:bodyPr/>
          <a:lstStyle/>
          <a:p>
            <a:fld id="{A3412BED-DE6E-46E8-8B6B-14604A9B2068}" type="datetimeFigureOut">
              <a:rPr lang="en-US" smtClean="0"/>
              <a:t>5/31/2025</a:t>
            </a:fld>
            <a:endParaRPr lang="en-US"/>
          </a:p>
        </p:txBody>
      </p:sp>
      <p:sp>
        <p:nvSpPr>
          <p:cNvPr id="5" name="Footer Placeholder 4">
            <a:extLst>
              <a:ext uri="{FF2B5EF4-FFF2-40B4-BE49-F238E27FC236}">
                <a16:creationId xmlns:a16="http://schemas.microsoft.com/office/drawing/2014/main" id="{A5F34F78-4C92-B42D-BA1F-A11FE73856DB}"/>
              </a:ext>
            </a:extLst>
          </p:cNvPr>
          <p:cNvSpPr>
            <a:spLocks noGrp="1"/>
          </p:cNvSpPr>
          <p:nvPr>
            <p:ph type="ftr" sz="quarter" idx="11"/>
          </p:nvPr>
        </p:nvSpPr>
        <p:spPr>
          <a:xfrm>
            <a:off x="3816162" y="6006163"/>
            <a:ext cx="3888165" cy="345009"/>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BB4978-0B1B-F74A-97E6-80098A43B694}"/>
              </a:ext>
            </a:extLst>
          </p:cNvPr>
          <p:cNvSpPr>
            <a:spLocks noGrp="1"/>
          </p:cNvSpPr>
          <p:nvPr>
            <p:ph type="sldNum" sz="quarter" idx="12"/>
          </p:nvPr>
        </p:nvSpPr>
        <p:spPr/>
        <p:txBody>
          <a:bodyPr/>
          <a:lstStyle/>
          <a:p>
            <a:fld id="{7417F4A3-BF5C-4295-B094-C8CDCADE95D8}" type="slidenum">
              <a:rPr lang="en-US" smtClean="0"/>
              <a:t>‹#›</a:t>
            </a:fld>
            <a:endParaRPr lang="en-US"/>
          </a:p>
        </p:txBody>
      </p:sp>
    </p:spTree>
    <p:extLst>
      <p:ext uri="{BB962C8B-B14F-4D97-AF65-F5344CB8AC3E}">
        <p14:creationId xmlns:p14="http://schemas.microsoft.com/office/powerpoint/2010/main" val="1559966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48721" y="465785"/>
            <a:ext cx="8899614" cy="1252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402"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456493" y="5975968"/>
            <a:ext cx="1880223" cy="413376"/>
          </a:xfrm>
          <a:prstGeom prst="rect">
            <a:avLst/>
          </a:prstGeom>
        </p:spPr>
      </p:pic>
      <p:sp>
        <p:nvSpPr>
          <p:cNvPr id="5" name="TextBox 4">
            <a:extLst>
              <a:ext uri="{FF2B5EF4-FFF2-40B4-BE49-F238E27FC236}">
                <a16:creationId xmlns:a16="http://schemas.microsoft.com/office/drawing/2014/main" id="{62FE6CA3-E9C0-CDD7-8424-95BF06D745B3}"/>
              </a:ext>
            </a:extLst>
          </p:cNvPr>
          <p:cNvSpPr txBox="1"/>
          <p:nvPr userDrawn="1"/>
        </p:nvSpPr>
        <p:spPr>
          <a:xfrm>
            <a:off x="6831459" y="205138"/>
            <a:ext cx="4514454" cy="232656"/>
          </a:xfrm>
          <a:prstGeom prst="rect">
            <a:avLst/>
          </a:prstGeom>
          <a:noFill/>
        </p:spPr>
        <p:txBody>
          <a:bodyPr rot="0" spcFirstLastPara="0" vertOverflow="overflow" horzOverflow="overflow" vert="horz" wrap="square" lIns="86402" tIns="43201" rIns="86402" bIns="43201" numCol="1" spcCol="0" rtlCol="0" fromWordArt="0" anchor="t" anchorCtr="0" forceAA="0" compatLnSpc="1">
            <a:prstTxWarp prst="textNoShape">
              <a:avLst/>
            </a:prstTxWarp>
            <a:spAutoFit/>
          </a:bodyPr>
          <a:lstStyle/>
          <a:p>
            <a:pPr algn="r"/>
            <a:r>
              <a:rPr lang="en-GB" sz="945" b="0">
                <a:gradFill>
                  <a:gsLst>
                    <a:gs pos="0">
                      <a:schemeClr val="accent2"/>
                    </a:gs>
                    <a:gs pos="98000">
                      <a:schemeClr val="accent3"/>
                    </a:gs>
                  </a:gsLst>
                  <a:lin ang="0" scaled="1"/>
                </a:gradFill>
                <a:latin typeface="Kanit Medium" pitchFamily="2" charset="-34"/>
                <a:ea typeface="Roboto"/>
                <a:cs typeface="Kanit Medium" pitchFamily="2" charset="-34"/>
              </a:rPr>
              <a:t>Presentation/Chapter title</a:t>
            </a:r>
            <a:endParaRPr lang="en-US" sz="945" b="0">
              <a:gradFill>
                <a:gsLst>
                  <a:gs pos="0">
                    <a:schemeClr val="accent2"/>
                  </a:gs>
                  <a:gs pos="98000">
                    <a:schemeClr val="accent3"/>
                  </a:gs>
                </a:gsLst>
                <a:lin ang="0" scaled="1"/>
              </a:gradFill>
              <a:latin typeface="Kanit Medium" pitchFamily="2" charset="-34"/>
              <a:ea typeface="Roboto"/>
              <a:cs typeface="Kanit Medium" pitchFamily="2" charset="-34"/>
            </a:endParaRPr>
          </a:p>
        </p:txBody>
      </p:sp>
      <p:sp>
        <p:nvSpPr>
          <p:cNvPr id="3" name="TextBox 2">
            <a:extLst>
              <a:ext uri="{FF2B5EF4-FFF2-40B4-BE49-F238E27FC236}">
                <a16:creationId xmlns:a16="http://schemas.microsoft.com/office/drawing/2014/main" id="{47F2EB71-C95F-5ECA-5946-7945530C76A8}"/>
              </a:ext>
            </a:extLst>
          </p:cNvPr>
          <p:cNvSpPr txBox="1"/>
          <p:nvPr userDrawn="1"/>
        </p:nvSpPr>
        <p:spPr>
          <a:xfrm>
            <a:off x="137384" y="6050569"/>
            <a:ext cx="1342034" cy="252249"/>
          </a:xfrm>
          <a:prstGeom prst="rect">
            <a:avLst/>
          </a:prstGeom>
          <a:noFill/>
        </p:spPr>
        <p:txBody>
          <a:bodyPr wrap="none" rtlCol="0">
            <a:spAutoFit/>
          </a:bodyPr>
          <a:lstStyle/>
          <a:p>
            <a:pPr algn="l"/>
            <a:r>
              <a:rPr lang="en-GB" sz="1039" b="0" i="0">
                <a:solidFill>
                  <a:schemeClr val="bg2"/>
                </a:solidFill>
                <a:latin typeface="IBM Plex Sans" panose="020B0503050203000203" pitchFamily="34" charset="77"/>
              </a:rPr>
              <a:t>#</a:t>
            </a:r>
            <a:r>
              <a:rPr lang="en-GB" sz="1039" b="0" i="0" err="1">
                <a:solidFill>
                  <a:schemeClr val="bg2"/>
                </a:solidFill>
                <a:latin typeface="IBM Plex Sans" panose="020B0503050203000203" pitchFamily="34" charset="77"/>
              </a:rPr>
              <a:t>PASSDataSummit</a:t>
            </a:r>
            <a:endParaRPr lang="en-US" sz="1039" b="0" i="0">
              <a:solidFill>
                <a:schemeClr val="bg2"/>
              </a:solidFill>
              <a:latin typeface="IBM Plex Sans" panose="020B0503050203000203" pitchFamily="34" charset="77"/>
              <a:ea typeface="Roboto" panose="02000000000000000000" pitchFamily="2" charset="0"/>
            </a:endParaRPr>
          </a:p>
        </p:txBody>
      </p:sp>
      <p:sp>
        <p:nvSpPr>
          <p:cNvPr id="4" name="Text Placeholder 2">
            <a:extLst>
              <a:ext uri="{FF2B5EF4-FFF2-40B4-BE49-F238E27FC236}">
                <a16:creationId xmlns:a16="http://schemas.microsoft.com/office/drawing/2014/main" id="{ECB2592D-8AD9-CD38-A3C0-61FFDCE94A5B}"/>
              </a:ext>
            </a:extLst>
          </p:cNvPr>
          <p:cNvSpPr>
            <a:spLocks noGrp="1"/>
          </p:cNvSpPr>
          <p:nvPr>
            <p:ph idx="1"/>
          </p:nvPr>
        </p:nvSpPr>
        <p:spPr bwMode="auto">
          <a:xfrm>
            <a:off x="348721" y="1725046"/>
            <a:ext cx="9936421" cy="4111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2646"/>
            </a:lvl1pPr>
            <a:lvl2pPr>
              <a:defRPr sz="2268"/>
            </a:lvl2pPr>
            <a:lvl3pPr>
              <a:defRPr sz="1701"/>
            </a:lvl3p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375416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B456-A3FF-1478-DA2D-5DD1F53154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1FF2F1-026E-7C4C-937E-536C49B72B73}"/>
              </a:ext>
            </a:extLst>
          </p:cNvPr>
          <p:cNvSpPr>
            <a:spLocks noGrp="1"/>
          </p:cNvSpPr>
          <p:nvPr>
            <p:ph sz="half" idx="1"/>
          </p:nvPr>
        </p:nvSpPr>
        <p:spPr>
          <a:xfrm>
            <a:off x="792034"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E11D37-412B-8FB5-39C4-D083D1393CA8}"/>
              </a:ext>
            </a:extLst>
          </p:cNvPr>
          <p:cNvSpPr>
            <a:spLocks noGrp="1"/>
          </p:cNvSpPr>
          <p:nvPr>
            <p:ph sz="half" idx="2"/>
          </p:nvPr>
        </p:nvSpPr>
        <p:spPr>
          <a:xfrm>
            <a:off x="5832247" y="1725046"/>
            <a:ext cx="4896207"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2BC11D-452A-1044-B2BF-B15AA459388C}"/>
              </a:ext>
            </a:extLst>
          </p:cNvPr>
          <p:cNvSpPr>
            <a:spLocks noGrp="1"/>
          </p:cNvSpPr>
          <p:nvPr>
            <p:ph type="dt" sz="half" idx="10"/>
          </p:nvPr>
        </p:nvSpPr>
        <p:spPr/>
        <p:txBody>
          <a:bodyPr/>
          <a:lstStyle/>
          <a:p>
            <a:fld id="{A3412BED-DE6E-46E8-8B6B-14604A9B2068}" type="datetimeFigureOut">
              <a:rPr lang="en-US" smtClean="0"/>
              <a:t>5/31/2025</a:t>
            </a:fld>
            <a:endParaRPr lang="en-US"/>
          </a:p>
        </p:txBody>
      </p:sp>
      <p:sp>
        <p:nvSpPr>
          <p:cNvPr id="6" name="Footer Placeholder 5">
            <a:extLst>
              <a:ext uri="{FF2B5EF4-FFF2-40B4-BE49-F238E27FC236}">
                <a16:creationId xmlns:a16="http://schemas.microsoft.com/office/drawing/2014/main" id="{A04E1CE8-AC9E-92C0-573D-F5139202B175}"/>
              </a:ext>
            </a:extLst>
          </p:cNvPr>
          <p:cNvSpPr>
            <a:spLocks noGrp="1"/>
          </p:cNvSpPr>
          <p:nvPr>
            <p:ph type="ftr" sz="quarter" idx="11"/>
          </p:nvPr>
        </p:nvSpPr>
        <p:spPr>
          <a:xfrm>
            <a:off x="3816162" y="6006163"/>
            <a:ext cx="3888165" cy="345009"/>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0238D92D-DA3E-FAF6-ED8A-0ECF7015AEFA}"/>
              </a:ext>
            </a:extLst>
          </p:cNvPr>
          <p:cNvSpPr>
            <a:spLocks noGrp="1"/>
          </p:cNvSpPr>
          <p:nvPr>
            <p:ph type="sldNum" sz="quarter" idx="12"/>
          </p:nvPr>
        </p:nvSpPr>
        <p:spPr/>
        <p:txBody>
          <a:bodyPr/>
          <a:lstStyle/>
          <a:p>
            <a:fld id="{7417F4A3-BF5C-4295-B094-C8CDCADE95D8}" type="slidenum">
              <a:rPr lang="en-US" smtClean="0"/>
              <a:t>‹#›</a:t>
            </a:fld>
            <a:endParaRPr lang="en-US"/>
          </a:p>
        </p:txBody>
      </p:sp>
    </p:spTree>
    <p:extLst>
      <p:ext uri="{BB962C8B-B14F-4D97-AF65-F5344CB8AC3E}">
        <p14:creationId xmlns:p14="http://schemas.microsoft.com/office/powerpoint/2010/main" val="11503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1DA0-D7D0-103D-CD37-83B58C5ECA06}"/>
              </a:ext>
            </a:extLst>
          </p:cNvPr>
          <p:cNvSpPr>
            <a:spLocks noGrp="1"/>
          </p:cNvSpPr>
          <p:nvPr>
            <p:ph type="title"/>
          </p:nvPr>
        </p:nvSpPr>
        <p:spPr>
          <a:xfrm>
            <a:off x="793534" y="345010"/>
            <a:ext cx="9936421" cy="1252534"/>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28A6A-9A07-C10B-994B-7D0F060837C2}"/>
              </a:ext>
            </a:extLst>
          </p:cNvPr>
          <p:cNvSpPr>
            <a:spLocks noGrp="1"/>
          </p:cNvSpPr>
          <p:nvPr>
            <p:ph type="body" idx="1"/>
          </p:nvPr>
        </p:nvSpPr>
        <p:spPr>
          <a:xfrm>
            <a:off x="793535" y="1588543"/>
            <a:ext cx="4873706"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4" name="Content Placeholder 3">
            <a:extLst>
              <a:ext uri="{FF2B5EF4-FFF2-40B4-BE49-F238E27FC236}">
                <a16:creationId xmlns:a16="http://schemas.microsoft.com/office/drawing/2014/main" id="{7843BE46-3FEF-CBDA-27F9-48A30AF623E6}"/>
              </a:ext>
            </a:extLst>
          </p:cNvPr>
          <p:cNvSpPr>
            <a:spLocks noGrp="1"/>
          </p:cNvSpPr>
          <p:nvPr>
            <p:ph sz="half" idx="2"/>
          </p:nvPr>
        </p:nvSpPr>
        <p:spPr>
          <a:xfrm>
            <a:off x="793535" y="2367064"/>
            <a:ext cx="4873706"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79E8F6-74C3-D81F-4867-0D465C8C1361}"/>
              </a:ext>
            </a:extLst>
          </p:cNvPr>
          <p:cNvSpPr>
            <a:spLocks noGrp="1"/>
          </p:cNvSpPr>
          <p:nvPr>
            <p:ph type="body" sz="quarter" idx="3"/>
          </p:nvPr>
        </p:nvSpPr>
        <p:spPr>
          <a:xfrm>
            <a:off x="5832247" y="1588543"/>
            <a:ext cx="4897708"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Click to edit Master text styles</a:t>
            </a:r>
          </a:p>
        </p:txBody>
      </p:sp>
      <p:sp>
        <p:nvSpPr>
          <p:cNvPr id="6" name="Content Placeholder 5">
            <a:extLst>
              <a:ext uri="{FF2B5EF4-FFF2-40B4-BE49-F238E27FC236}">
                <a16:creationId xmlns:a16="http://schemas.microsoft.com/office/drawing/2014/main" id="{B28553EE-D167-7846-551F-158D78741588}"/>
              </a:ext>
            </a:extLst>
          </p:cNvPr>
          <p:cNvSpPr>
            <a:spLocks noGrp="1"/>
          </p:cNvSpPr>
          <p:nvPr>
            <p:ph sz="quarter" idx="4"/>
          </p:nvPr>
        </p:nvSpPr>
        <p:spPr>
          <a:xfrm>
            <a:off x="5832247" y="2367064"/>
            <a:ext cx="4897708"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A7B8E-5728-6866-E35A-5C37DE4C4DB8}"/>
              </a:ext>
            </a:extLst>
          </p:cNvPr>
          <p:cNvSpPr>
            <a:spLocks noGrp="1"/>
          </p:cNvSpPr>
          <p:nvPr>
            <p:ph type="dt" sz="half" idx="10"/>
          </p:nvPr>
        </p:nvSpPr>
        <p:spPr/>
        <p:txBody>
          <a:bodyPr/>
          <a:lstStyle/>
          <a:p>
            <a:fld id="{A3412BED-DE6E-46E8-8B6B-14604A9B2068}" type="datetimeFigureOut">
              <a:rPr lang="en-US" smtClean="0"/>
              <a:t>5/31/2025</a:t>
            </a:fld>
            <a:endParaRPr lang="en-US"/>
          </a:p>
        </p:txBody>
      </p:sp>
      <p:sp>
        <p:nvSpPr>
          <p:cNvPr id="8" name="Footer Placeholder 7">
            <a:extLst>
              <a:ext uri="{FF2B5EF4-FFF2-40B4-BE49-F238E27FC236}">
                <a16:creationId xmlns:a16="http://schemas.microsoft.com/office/drawing/2014/main" id="{A15B2033-EB73-C275-3A0F-1B73377013A4}"/>
              </a:ext>
            </a:extLst>
          </p:cNvPr>
          <p:cNvSpPr>
            <a:spLocks noGrp="1"/>
          </p:cNvSpPr>
          <p:nvPr>
            <p:ph type="ftr" sz="quarter" idx="11"/>
          </p:nvPr>
        </p:nvSpPr>
        <p:spPr>
          <a:xfrm>
            <a:off x="3816162" y="6006163"/>
            <a:ext cx="3888165" cy="345009"/>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347BBF1-ADF0-92BC-201F-7BD3D8D28880}"/>
              </a:ext>
            </a:extLst>
          </p:cNvPr>
          <p:cNvSpPr>
            <a:spLocks noGrp="1"/>
          </p:cNvSpPr>
          <p:nvPr>
            <p:ph type="sldNum" sz="quarter" idx="12"/>
          </p:nvPr>
        </p:nvSpPr>
        <p:spPr/>
        <p:txBody>
          <a:bodyPr/>
          <a:lstStyle/>
          <a:p>
            <a:fld id="{7417F4A3-BF5C-4295-B094-C8CDCADE95D8}" type="slidenum">
              <a:rPr lang="en-US" smtClean="0"/>
              <a:t>‹#›</a:t>
            </a:fld>
            <a:endParaRPr lang="en-US"/>
          </a:p>
        </p:txBody>
      </p:sp>
    </p:spTree>
    <p:extLst>
      <p:ext uri="{BB962C8B-B14F-4D97-AF65-F5344CB8AC3E}">
        <p14:creationId xmlns:p14="http://schemas.microsoft.com/office/powerpoint/2010/main" val="1872408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3490-84CB-1D28-271E-603A6B344B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F20FFE-618D-8E58-9A38-A7A8F77A5AA3}"/>
              </a:ext>
            </a:extLst>
          </p:cNvPr>
          <p:cNvSpPr>
            <a:spLocks noGrp="1"/>
          </p:cNvSpPr>
          <p:nvPr>
            <p:ph type="dt" sz="half" idx="10"/>
          </p:nvPr>
        </p:nvSpPr>
        <p:spPr/>
        <p:txBody>
          <a:bodyPr/>
          <a:lstStyle/>
          <a:p>
            <a:fld id="{A3412BED-DE6E-46E8-8B6B-14604A9B2068}" type="datetimeFigureOut">
              <a:rPr lang="en-US" smtClean="0"/>
              <a:t>5/31/2025</a:t>
            </a:fld>
            <a:endParaRPr lang="en-US"/>
          </a:p>
        </p:txBody>
      </p:sp>
      <p:sp>
        <p:nvSpPr>
          <p:cNvPr id="4" name="Footer Placeholder 3">
            <a:extLst>
              <a:ext uri="{FF2B5EF4-FFF2-40B4-BE49-F238E27FC236}">
                <a16:creationId xmlns:a16="http://schemas.microsoft.com/office/drawing/2014/main" id="{20611A93-BB8E-443B-E375-203399A2CDD6}"/>
              </a:ext>
            </a:extLst>
          </p:cNvPr>
          <p:cNvSpPr>
            <a:spLocks noGrp="1"/>
          </p:cNvSpPr>
          <p:nvPr>
            <p:ph type="ftr" sz="quarter" idx="11"/>
          </p:nvPr>
        </p:nvSpPr>
        <p:spPr>
          <a:xfrm>
            <a:off x="3816162" y="6006163"/>
            <a:ext cx="3888165" cy="345009"/>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D7FE41D-040B-CEEA-0364-4F8AD987B9C0}"/>
              </a:ext>
            </a:extLst>
          </p:cNvPr>
          <p:cNvSpPr>
            <a:spLocks noGrp="1"/>
          </p:cNvSpPr>
          <p:nvPr>
            <p:ph type="sldNum" sz="quarter" idx="12"/>
          </p:nvPr>
        </p:nvSpPr>
        <p:spPr/>
        <p:txBody>
          <a:bodyPr/>
          <a:lstStyle/>
          <a:p>
            <a:fld id="{7417F4A3-BF5C-4295-B094-C8CDCADE95D8}" type="slidenum">
              <a:rPr lang="en-US" smtClean="0"/>
              <a:t>‹#›</a:t>
            </a:fld>
            <a:endParaRPr lang="en-US"/>
          </a:p>
        </p:txBody>
      </p:sp>
    </p:spTree>
    <p:extLst>
      <p:ext uri="{BB962C8B-B14F-4D97-AF65-F5344CB8AC3E}">
        <p14:creationId xmlns:p14="http://schemas.microsoft.com/office/powerpoint/2010/main" val="2182081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AB803-0E3D-596E-EC96-2F05BB33E3DF}"/>
              </a:ext>
            </a:extLst>
          </p:cNvPr>
          <p:cNvSpPr>
            <a:spLocks noGrp="1"/>
          </p:cNvSpPr>
          <p:nvPr>
            <p:ph type="dt" sz="half" idx="10"/>
          </p:nvPr>
        </p:nvSpPr>
        <p:spPr/>
        <p:txBody>
          <a:bodyPr/>
          <a:lstStyle/>
          <a:p>
            <a:fld id="{A3412BED-DE6E-46E8-8B6B-14604A9B2068}" type="datetimeFigureOut">
              <a:rPr lang="en-US" smtClean="0"/>
              <a:t>5/31/2025</a:t>
            </a:fld>
            <a:endParaRPr lang="en-US"/>
          </a:p>
        </p:txBody>
      </p:sp>
      <p:sp>
        <p:nvSpPr>
          <p:cNvPr id="3" name="Footer Placeholder 2">
            <a:extLst>
              <a:ext uri="{FF2B5EF4-FFF2-40B4-BE49-F238E27FC236}">
                <a16:creationId xmlns:a16="http://schemas.microsoft.com/office/drawing/2014/main" id="{7106448F-4DCF-4256-D244-708364036477}"/>
              </a:ext>
            </a:extLst>
          </p:cNvPr>
          <p:cNvSpPr>
            <a:spLocks noGrp="1"/>
          </p:cNvSpPr>
          <p:nvPr>
            <p:ph type="ftr" sz="quarter" idx="11"/>
          </p:nvPr>
        </p:nvSpPr>
        <p:spPr>
          <a:xfrm>
            <a:off x="3816162" y="6006163"/>
            <a:ext cx="3888165" cy="345009"/>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3680A4D-4AAA-463B-A9C3-7530CA4419D3}"/>
              </a:ext>
            </a:extLst>
          </p:cNvPr>
          <p:cNvSpPr>
            <a:spLocks noGrp="1"/>
          </p:cNvSpPr>
          <p:nvPr>
            <p:ph type="sldNum" sz="quarter" idx="12"/>
          </p:nvPr>
        </p:nvSpPr>
        <p:spPr/>
        <p:txBody>
          <a:bodyPr/>
          <a:lstStyle/>
          <a:p>
            <a:fld id="{7417F4A3-BF5C-4295-B094-C8CDCADE95D8}" type="slidenum">
              <a:rPr lang="en-US" smtClean="0"/>
              <a:t>‹#›</a:t>
            </a:fld>
            <a:endParaRPr lang="en-US"/>
          </a:p>
        </p:txBody>
      </p:sp>
    </p:spTree>
    <p:extLst>
      <p:ext uri="{BB962C8B-B14F-4D97-AF65-F5344CB8AC3E}">
        <p14:creationId xmlns:p14="http://schemas.microsoft.com/office/powerpoint/2010/main" val="1165689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AB65-E488-F5DA-D7D0-70F4A89D9232}"/>
              </a:ext>
            </a:extLst>
          </p:cNvPr>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Content Placeholder 2">
            <a:extLst>
              <a:ext uri="{FF2B5EF4-FFF2-40B4-BE49-F238E27FC236}">
                <a16:creationId xmlns:a16="http://schemas.microsoft.com/office/drawing/2014/main" id="{DCD15F3A-60F5-25CB-556E-DCD622578399}"/>
              </a:ext>
            </a:extLst>
          </p:cNvPr>
          <p:cNvSpPr>
            <a:spLocks noGrp="1"/>
          </p:cNvSpPr>
          <p:nvPr>
            <p:ph idx="1"/>
          </p:nvPr>
        </p:nvSpPr>
        <p:spPr>
          <a:xfrm>
            <a:off x="4897708" y="933026"/>
            <a:ext cx="5832247" cy="4605124"/>
          </a:xfrm>
        </p:spPr>
        <p:txBody>
          <a:bodyPr/>
          <a:lstStyle>
            <a:lvl1pPr>
              <a:defRPr sz="3024"/>
            </a:lvl1pPr>
            <a:lvl2pPr>
              <a:defRPr sz="2646"/>
            </a:lvl2pPr>
            <a:lvl3pPr>
              <a:defRPr sz="2268"/>
            </a:lvl3pPr>
            <a:lvl4pPr>
              <a:defRPr sz="1890"/>
            </a:lvl4pPr>
            <a:lvl5pPr>
              <a:defRPr sz="1890"/>
            </a:lvl5pPr>
            <a:lvl6pPr>
              <a:defRPr sz="1890"/>
            </a:lvl6pPr>
            <a:lvl7pPr>
              <a:defRPr sz="1890"/>
            </a:lvl7pPr>
            <a:lvl8pPr>
              <a:defRPr sz="1890"/>
            </a:lvl8pPr>
            <a:lvl9pPr>
              <a:defRPr sz="18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A2B37A-B7B0-E228-0900-386D5953E774}"/>
              </a:ext>
            </a:extLst>
          </p:cNvPr>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a:extLst>
              <a:ext uri="{FF2B5EF4-FFF2-40B4-BE49-F238E27FC236}">
                <a16:creationId xmlns:a16="http://schemas.microsoft.com/office/drawing/2014/main" id="{D059302B-2191-1963-AA0B-C0CEB52E62C7}"/>
              </a:ext>
            </a:extLst>
          </p:cNvPr>
          <p:cNvSpPr>
            <a:spLocks noGrp="1"/>
          </p:cNvSpPr>
          <p:nvPr>
            <p:ph type="dt" sz="half" idx="10"/>
          </p:nvPr>
        </p:nvSpPr>
        <p:spPr/>
        <p:txBody>
          <a:bodyPr/>
          <a:lstStyle/>
          <a:p>
            <a:fld id="{A3412BED-DE6E-46E8-8B6B-14604A9B2068}" type="datetimeFigureOut">
              <a:rPr lang="en-US" smtClean="0"/>
              <a:t>5/31/2025</a:t>
            </a:fld>
            <a:endParaRPr lang="en-US"/>
          </a:p>
        </p:txBody>
      </p:sp>
      <p:sp>
        <p:nvSpPr>
          <p:cNvPr id="6" name="Footer Placeholder 5">
            <a:extLst>
              <a:ext uri="{FF2B5EF4-FFF2-40B4-BE49-F238E27FC236}">
                <a16:creationId xmlns:a16="http://schemas.microsoft.com/office/drawing/2014/main" id="{56AB1712-CE9E-5A72-E2DF-7F3CEE3F5F35}"/>
              </a:ext>
            </a:extLst>
          </p:cNvPr>
          <p:cNvSpPr>
            <a:spLocks noGrp="1"/>
          </p:cNvSpPr>
          <p:nvPr>
            <p:ph type="ftr" sz="quarter" idx="11"/>
          </p:nvPr>
        </p:nvSpPr>
        <p:spPr>
          <a:xfrm>
            <a:off x="3816162" y="6006163"/>
            <a:ext cx="3888165" cy="34500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611C866-3FFB-E621-BFF8-DBEEDD8205C3}"/>
              </a:ext>
            </a:extLst>
          </p:cNvPr>
          <p:cNvSpPr>
            <a:spLocks noGrp="1"/>
          </p:cNvSpPr>
          <p:nvPr>
            <p:ph type="sldNum" sz="quarter" idx="12"/>
          </p:nvPr>
        </p:nvSpPr>
        <p:spPr/>
        <p:txBody>
          <a:bodyPr/>
          <a:lstStyle/>
          <a:p>
            <a:fld id="{7417F4A3-BF5C-4295-B094-C8CDCADE95D8}" type="slidenum">
              <a:rPr lang="en-US" smtClean="0"/>
              <a:t>‹#›</a:t>
            </a:fld>
            <a:endParaRPr lang="en-US"/>
          </a:p>
        </p:txBody>
      </p:sp>
    </p:spTree>
    <p:extLst>
      <p:ext uri="{BB962C8B-B14F-4D97-AF65-F5344CB8AC3E}">
        <p14:creationId xmlns:p14="http://schemas.microsoft.com/office/powerpoint/2010/main" val="780022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3CAAC-F672-C543-8FEA-24522A5F02B0}"/>
              </a:ext>
            </a:extLst>
          </p:cNvPr>
          <p:cNvSpPr>
            <a:spLocks noGrp="1"/>
          </p:cNvSpPr>
          <p:nvPr>
            <p:ph type="title"/>
          </p:nvPr>
        </p:nvSpPr>
        <p:spPr>
          <a:xfrm>
            <a:off x="793535" y="432012"/>
            <a:ext cx="3715657" cy="1512041"/>
          </a:xfrm>
        </p:spPr>
        <p:txBody>
          <a:bodyPr anchor="b"/>
          <a:lstStyle>
            <a:lvl1pPr>
              <a:defRPr sz="3024"/>
            </a:lvl1pPr>
          </a:lstStyle>
          <a:p>
            <a:r>
              <a:rPr lang="en-US"/>
              <a:t>Click to edit Master title style</a:t>
            </a:r>
          </a:p>
        </p:txBody>
      </p:sp>
      <p:sp>
        <p:nvSpPr>
          <p:cNvPr id="3" name="Picture Placeholder 2">
            <a:extLst>
              <a:ext uri="{FF2B5EF4-FFF2-40B4-BE49-F238E27FC236}">
                <a16:creationId xmlns:a16="http://schemas.microsoft.com/office/drawing/2014/main" id="{EA38A859-7666-BEA5-6076-49087A5C585D}"/>
              </a:ext>
            </a:extLst>
          </p:cNvPr>
          <p:cNvSpPr>
            <a:spLocks noGrp="1"/>
          </p:cNvSpPr>
          <p:nvPr>
            <p:ph type="pic" idx="1"/>
          </p:nvPr>
        </p:nvSpPr>
        <p:spPr>
          <a:xfrm>
            <a:off x="4897708" y="933026"/>
            <a:ext cx="5832247" cy="4605124"/>
          </a:xfrm>
        </p:spPr>
        <p:txBody>
          <a:bodyPr/>
          <a:lstStyle>
            <a:lvl1pPr marL="0" indent="0">
              <a:buNone/>
              <a:defRPr sz="3024"/>
            </a:lvl1pPr>
            <a:lvl2pPr marL="432008" indent="0">
              <a:buNone/>
              <a:defRPr sz="2646"/>
            </a:lvl2pPr>
            <a:lvl3pPr marL="864017" indent="0">
              <a:buNone/>
              <a:defRPr sz="2268"/>
            </a:lvl3pPr>
            <a:lvl4pPr marL="1296025" indent="0">
              <a:buNone/>
              <a:defRPr sz="1890"/>
            </a:lvl4pPr>
            <a:lvl5pPr marL="1728033" indent="0">
              <a:buNone/>
              <a:defRPr sz="1890"/>
            </a:lvl5pPr>
            <a:lvl6pPr marL="2160041" indent="0">
              <a:buNone/>
              <a:defRPr sz="1890"/>
            </a:lvl6pPr>
            <a:lvl7pPr marL="2592050" indent="0">
              <a:buNone/>
              <a:defRPr sz="1890"/>
            </a:lvl7pPr>
            <a:lvl8pPr marL="3024058" indent="0">
              <a:buNone/>
              <a:defRPr sz="1890"/>
            </a:lvl8pPr>
            <a:lvl9pPr marL="3456066" indent="0">
              <a:buNone/>
              <a:defRPr sz="1890"/>
            </a:lvl9pPr>
          </a:lstStyle>
          <a:p>
            <a:endParaRPr lang="en-US"/>
          </a:p>
        </p:txBody>
      </p:sp>
      <p:sp>
        <p:nvSpPr>
          <p:cNvPr id="4" name="Text Placeholder 3">
            <a:extLst>
              <a:ext uri="{FF2B5EF4-FFF2-40B4-BE49-F238E27FC236}">
                <a16:creationId xmlns:a16="http://schemas.microsoft.com/office/drawing/2014/main" id="{54738B95-0EB9-0EBF-0F50-B9DA48DF26A5}"/>
              </a:ext>
            </a:extLst>
          </p:cNvPr>
          <p:cNvSpPr>
            <a:spLocks noGrp="1"/>
          </p:cNvSpPr>
          <p:nvPr>
            <p:ph type="body" sz="half" idx="2"/>
          </p:nvPr>
        </p:nvSpPr>
        <p:spPr>
          <a:xfrm>
            <a:off x="793535" y="1944052"/>
            <a:ext cx="3715657" cy="3601598"/>
          </a:xfrm>
        </p:spPr>
        <p:txBody>
          <a:bodyPr/>
          <a:lstStyle>
            <a:lvl1pPr marL="0" indent="0">
              <a:buNone/>
              <a:defRPr sz="1512"/>
            </a:lvl1pPr>
            <a:lvl2pPr marL="432008" indent="0">
              <a:buNone/>
              <a:defRPr sz="1323"/>
            </a:lvl2pPr>
            <a:lvl3pPr marL="864017" indent="0">
              <a:buNone/>
              <a:defRPr sz="1134"/>
            </a:lvl3pPr>
            <a:lvl4pPr marL="1296025" indent="0">
              <a:buNone/>
              <a:defRPr sz="945"/>
            </a:lvl4pPr>
            <a:lvl5pPr marL="1728033" indent="0">
              <a:buNone/>
              <a:defRPr sz="945"/>
            </a:lvl5pPr>
            <a:lvl6pPr marL="2160041" indent="0">
              <a:buNone/>
              <a:defRPr sz="945"/>
            </a:lvl6pPr>
            <a:lvl7pPr marL="2592050" indent="0">
              <a:buNone/>
              <a:defRPr sz="945"/>
            </a:lvl7pPr>
            <a:lvl8pPr marL="3024058" indent="0">
              <a:buNone/>
              <a:defRPr sz="945"/>
            </a:lvl8pPr>
            <a:lvl9pPr marL="3456066" indent="0">
              <a:buNone/>
              <a:defRPr sz="945"/>
            </a:lvl9pPr>
          </a:lstStyle>
          <a:p>
            <a:pPr lvl="0"/>
            <a:r>
              <a:rPr lang="en-US"/>
              <a:t>Click to edit Master text styles</a:t>
            </a:r>
          </a:p>
        </p:txBody>
      </p:sp>
      <p:sp>
        <p:nvSpPr>
          <p:cNvPr id="5" name="Date Placeholder 4">
            <a:extLst>
              <a:ext uri="{FF2B5EF4-FFF2-40B4-BE49-F238E27FC236}">
                <a16:creationId xmlns:a16="http://schemas.microsoft.com/office/drawing/2014/main" id="{A39AD44E-21EB-0895-2B1F-A27F2ACC9167}"/>
              </a:ext>
            </a:extLst>
          </p:cNvPr>
          <p:cNvSpPr>
            <a:spLocks noGrp="1"/>
          </p:cNvSpPr>
          <p:nvPr>
            <p:ph type="dt" sz="half" idx="10"/>
          </p:nvPr>
        </p:nvSpPr>
        <p:spPr/>
        <p:txBody>
          <a:bodyPr/>
          <a:lstStyle/>
          <a:p>
            <a:fld id="{A3412BED-DE6E-46E8-8B6B-14604A9B2068}" type="datetimeFigureOut">
              <a:rPr lang="en-US" smtClean="0"/>
              <a:t>5/31/2025</a:t>
            </a:fld>
            <a:endParaRPr lang="en-US"/>
          </a:p>
        </p:txBody>
      </p:sp>
      <p:sp>
        <p:nvSpPr>
          <p:cNvPr id="6" name="Footer Placeholder 5">
            <a:extLst>
              <a:ext uri="{FF2B5EF4-FFF2-40B4-BE49-F238E27FC236}">
                <a16:creationId xmlns:a16="http://schemas.microsoft.com/office/drawing/2014/main" id="{6DC58E09-F24D-73BA-1F71-FD5CA0A46F2B}"/>
              </a:ext>
            </a:extLst>
          </p:cNvPr>
          <p:cNvSpPr>
            <a:spLocks noGrp="1"/>
          </p:cNvSpPr>
          <p:nvPr>
            <p:ph type="ftr" sz="quarter" idx="11"/>
          </p:nvPr>
        </p:nvSpPr>
        <p:spPr>
          <a:xfrm>
            <a:off x="3816162" y="6006163"/>
            <a:ext cx="3888165" cy="34500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BDC4A26-E837-36CC-F51F-4CF2E11D81B3}"/>
              </a:ext>
            </a:extLst>
          </p:cNvPr>
          <p:cNvSpPr>
            <a:spLocks noGrp="1"/>
          </p:cNvSpPr>
          <p:nvPr>
            <p:ph type="sldNum" sz="quarter" idx="12"/>
          </p:nvPr>
        </p:nvSpPr>
        <p:spPr/>
        <p:txBody>
          <a:bodyPr/>
          <a:lstStyle/>
          <a:p>
            <a:fld id="{7417F4A3-BF5C-4295-B094-C8CDCADE95D8}" type="slidenum">
              <a:rPr lang="en-US" smtClean="0"/>
              <a:t>‹#›</a:t>
            </a:fld>
            <a:endParaRPr lang="en-US"/>
          </a:p>
        </p:txBody>
      </p:sp>
    </p:spTree>
    <p:extLst>
      <p:ext uri="{BB962C8B-B14F-4D97-AF65-F5344CB8AC3E}">
        <p14:creationId xmlns:p14="http://schemas.microsoft.com/office/powerpoint/2010/main" val="183251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858A3-FD7B-8030-58A2-5705A8F202FC}"/>
              </a:ext>
            </a:extLst>
          </p:cNvPr>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1C3313-36EA-DCA6-7A73-B6C3B791941D}"/>
              </a:ext>
            </a:extLst>
          </p:cNvPr>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E3AF069-D045-1C52-3FEC-FB9F1B041E71}"/>
              </a:ext>
            </a:extLst>
          </p:cNvPr>
          <p:cNvSpPr>
            <a:spLocks noGrp="1"/>
          </p:cNvSpPr>
          <p:nvPr>
            <p:ph type="dt" sz="half" idx="2"/>
          </p:nvPr>
        </p:nvSpPr>
        <p:spPr>
          <a:xfrm>
            <a:off x="4464189" y="6008293"/>
            <a:ext cx="2592110" cy="345009"/>
          </a:xfrm>
          <a:prstGeom prst="rect">
            <a:avLst/>
          </a:prstGeom>
        </p:spPr>
        <p:txBody>
          <a:bodyPr vert="horz" lIns="91440" tIns="45720" rIns="91440" bIns="45720" rtlCol="0" anchor="ctr"/>
          <a:lstStyle>
            <a:lvl1pPr algn="ctr">
              <a:defRPr sz="1134">
                <a:solidFill>
                  <a:schemeClr val="tx1">
                    <a:tint val="82000"/>
                  </a:schemeClr>
                </a:solidFill>
              </a:defRPr>
            </a:lvl1pPr>
          </a:lstStyle>
          <a:p>
            <a:fld id="{A3412BED-DE6E-46E8-8B6B-14604A9B2068}" type="datetimeFigureOut">
              <a:rPr lang="en-US" smtClean="0"/>
              <a:pPr/>
              <a:t>5/31/2025</a:t>
            </a:fld>
            <a:endParaRPr lang="en-US"/>
          </a:p>
        </p:txBody>
      </p:sp>
      <p:sp>
        <p:nvSpPr>
          <p:cNvPr id="6" name="Slide Number Placeholder 5">
            <a:extLst>
              <a:ext uri="{FF2B5EF4-FFF2-40B4-BE49-F238E27FC236}">
                <a16:creationId xmlns:a16="http://schemas.microsoft.com/office/drawing/2014/main" id="{577F85F1-1351-543F-6B79-A76135B2350C}"/>
              </a:ext>
            </a:extLst>
          </p:cNvPr>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4">
                <a:solidFill>
                  <a:schemeClr val="tx1">
                    <a:tint val="82000"/>
                  </a:schemeClr>
                </a:solidFill>
              </a:defRPr>
            </a:lvl1pPr>
          </a:lstStyle>
          <a:p>
            <a:fld id="{7417F4A3-BF5C-4295-B094-C8CDCADE95D8}" type="slidenum">
              <a:rPr lang="en-US" smtClean="0"/>
              <a:t>‹#›</a:t>
            </a:fld>
            <a:endParaRPr lang="en-US"/>
          </a:p>
        </p:txBody>
      </p:sp>
      <p:pic>
        <p:nvPicPr>
          <p:cNvPr id="9" name="Graphic 8">
            <a:extLst>
              <a:ext uri="{FF2B5EF4-FFF2-40B4-BE49-F238E27FC236}">
                <a16:creationId xmlns:a16="http://schemas.microsoft.com/office/drawing/2014/main" id="{484FBEF0-1CAF-A3F5-4A33-CC079011DDA7}"/>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9680425" y="-12091"/>
            <a:ext cx="1734223" cy="1426538"/>
          </a:xfrm>
          <a:prstGeom prst="rect">
            <a:avLst/>
          </a:prstGeom>
        </p:spPr>
      </p:pic>
      <p:pic>
        <p:nvPicPr>
          <p:cNvPr id="11" name="Picture 10" descr="A logo with red text&#10;&#10;AI-generated content may be incorrect.">
            <a:extLst>
              <a:ext uri="{FF2B5EF4-FFF2-40B4-BE49-F238E27FC236}">
                <a16:creationId xmlns:a16="http://schemas.microsoft.com/office/drawing/2014/main" id="{3F3C1CDE-30C4-08D6-D76F-C0E5816836C5}"/>
              </a:ext>
            </a:extLst>
          </p:cNvPr>
          <p:cNvPicPr>
            <a:picLocks noChangeAspect="1"/>
          </p:cNvPicPr>
          <p:nvPr userDrawn="1"/>
        </p:nvPicPr>
        <p:blipFill>
          <a:blip r:embed="rId18"/>
          <a:stretch>
            <a:fillRect/>
          </a:stretch>
        </p:blipFill>
        <p:spPr>
          <a:xfrm>
            <a:off x="792034" y="5868267"/>
            <a:ext cx="2165230" cy="535894"/>
          </a:xfrm>
          <a:prstGeom prst="rect">
            <a:avLst/>
          </a:prstGeom>
        </p:spPr>
      </p:pic>
      <p:sp>
        <p:nvSpPr>
          <p:cNvPr id="12" name="Rectangle 11">
            <a:extLst>
              <a:ext uri="{FF2B5EF4-FFF2-40B4-BE49-F238E27FC236}">
                <a16:creationId xmlns:a16="http://schemas.microsoft.com/office/drawing/2014/main" id="{B1B7AEFB-5DAF-129A-5545-FB6742314E9B}"/>
              </a:ext>
            </a:extLst>
          </p:cNvPr>
          <p:cNvSpPr/>
          <p:nvPr userDrawn="1"/>
        </p:nvSpPr>
        <p:spPr>
          <a:xfrm>
            <a:off x="0" y="-12091"/>
            <a:ext cx="577970" cy="6492266"/>
          </a:xfrm>
          <a:prstGeom prst="rect">
            <a:avLst/>
          </a:prstGeom>
          <a:solidFill>
            <a:srgbClr val="7A7E81"/>
          </a:solidFill>
          <a:ln>
            <a:solidFill>
              <a:srgbClr val="7A7E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D0B5-2B67-B39F-211A-D919E5D99532}"/>
              </a:ext>
            </a:extLst>
          </p:cNvPr>
          <p:cNvSpPr/>
          <p:nvPr userDrawn="1"/>
        </p:nvSpPr>
        <p:spPr>
          <a:xfrm>
            <a:off x="0" y="1717"/>
            <a:ext cx="414068" cy="6492266"/>
          </a:xfrm>
          <a:prstGeom prst="rect">
            <a:avLst/>
          </a:prstGeom>
          <a:solidFill>
            <a:srgbClr val="D22D21"/>
          </a:solidFill>
          <a:ln>
            <a:solidFill>
              <a:srgbClr val="7A7E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2193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70" r:id="rId12"/>
    <p:sldLayoutId id="2147483649" r:id="rId13"/>
    <p:sldLayoutId id="2147483656" r:id="rId14"/>
  </p:sldLayoutIdLst>
  <p:hf sldNum="0" hdr="0" ftr="0" dt="0"/>
  <p:txStyles>
    <p:titleStyle>
      <a:lvl1pPr algn="l" defTabSz="864017" rtl="0" eaLnBrk="1" latinLnBrk="0" hangingPunct="1">
        <a:lnSpc>
          <a:spcPct val="90000"/>
        </a:lnSpc>
        <a:spcBef>
          <a:spcPct val="0"/>
        </a:spcBef>
        <a:buNone/>
        <a:defRPr sz="4158" kern="1200">
          <a:solidFill>
            <a:schemeClr val="tx1"/>
          </a:solidFill>
          <a:latin typeface="+mj-lt"/>
          <a:ea typeface="+mj-ea"/>
          <a:cs typeface="+mj-cs"/>
        </a:defRPr>
      </a:lvl1pPr>
    </p:titleStyle>
    <p:bodyStyle>
      <a:lvl1pPr marL="216004" indent="-216004" algn="l" defTabSz="864017" rtl="0" eaLnBrk="1" latinLnBrk="0" hangingPunct="1">
        <a:lnSpc>
          <a:spcPct val="90000"/>
        </a:lnSpc>
        <a:spcBef>
          <a:spcPts val="945"/>
        </a:spcBef>
        <a:buFont typeface="Arial" panose="020B0604020202020204" pitchFamily="34" charset="0"/>
        <a:buChar char="•"/>
        <a:defRPr sz="2646" kern="1200">
          <a:solidFill>
            <a:schemeClr val="tx1"/>
          </a:solidFill>
          <a:latin typeface="+mn-lt"/>
          <a:ea typeface="+mn-ea"/>
          <a:cs typeface="+mn-cs"/>
        </a:defRPr>
      </a:lvl1pPr>
      <a:lvl2pPr marL="648012" indent="-216004" algn="l" defTabSz="864017" rtl="0" eaLnBrk="1" latinLnBrk="0" hangingPunct="1">
        <a:lnSpc>
          <a:spcPct val="90000"/>
        </a:lnSpc>
        <a:spcBef>
          <a:spcPts val="472"/>
        </a:spcBef>
        <a:buFont typeface="Arial" panose="020B0604020202020204" pitchFamily="34" charset="0"/>
        <a:buChar char="•"/>
        <a:defRPr sz="2268" kern="1200">
          <a:solidFill>
            <a:schemeClr val="tx1"/>
          </a:solidFill>
          <a:latin typeface="+mn-lt"/>
          <a:ea typeface="+mn-ea"/>
          <a:cs typeface="+mn-cs"/>
        </a:defRPr>
      </a:lvl2pPr>
      <a:lvl3pPr marL="1080021" indent="-216004" algn="l" defTabSz="864017" rtl="0" eaLnBrk="1" latinLnBrk="0" hangingPunct="1">
        <a:lnSpc>
          <a:spcPct val="90000"/>
        </a:lnSpc>
        <a:spcBef>
          <a:spcPts val="472"/>
        </a:spcBef>
        <a:buFont typeface="Arial" panose="020B0604020202020204" pitchFamily="34" charset="0"/>
        <a:buChar char="•"/>
        <a:defRPr sz="1890" kern="1200">
          <a:solidFill>
            <a:schemeClr val="tx1"/>
          </a:solidFill>
          <a:latin typeface="+mn-lt"/>
          <a:ea typeface="+mn-ea"/>
          <a:cs typeface="+mn-cs"/>
        </a:defRPr>
      </a:lvl3pPr>
      <a:lvl4pPr marL="1512029"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4pPr>
      <a:lvl5pPr marL="1944037"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48721" y="465785"/>
            <a:ext cx="8899614" cy="1252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48721" y="1725046"/>
            <a:ext cx="9936421" cy="4111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358690540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txStyles>
    <p:titleStyle>
      <a:lvl1pPr algn="l" rtl="0" eaLnBrk="1" fontAlgn="base" hangingPunct="1">
        <a:lnSpc>
          <a:spcPct val="90000"/>
        </a:lnSpc>
        <a:spcBef>
          <a:spcPct val="0"/>
        </a:spcBef>
        <a:spcAft>
          <a:spcPct val="0"/>
        </a:spcAft>
        <a:defRPr sz="378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158">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158">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158">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158">
          <a:solidFill>
            <a:schemeClr val="tx1"/>
          </a:solidFill>
          <a:latin typeface="Calibri Light" panose="020F0302020204030204" pitchFamily="34" charset="0"/>
        </a:defRPr>
      </a:lvl5pPr>
      <a:lvl6pPr marL="432008" algn="l" rtl="0" eaLnBrk="1" fontAlgn="base" hangingPunct="1">
        <a:lnSpc>
          <a:spcPct val="90000"/>
        </a:lnSpc>
        <a:spcBef>
          <a:spcPct val="0"/>
        </a:spcBef>
        <a:spcAft>
          <a:spcPct val="0"/>
        </a:spcAft>
        <a:defRPr sz="4158">
          <a:solidFill>
            <a:schemeClr val="tx1"/>
          </a:solidFill>
          <a:latin typeface="Calibri Light" panose="020F0302020204030204" pitchFamily="34" charset="0"/>
        </a:defRPr>
      </a:lvl6pPr>
      <a:lvl7pPr marL="864017" algn="l" rtl="0" eaLnBrk="1" fontAlgn="base" hangingPunct="1">
        <a:lnSpc>
          <a:spcPct val="90000"/>
        </a:lnSpc>
        <a:spcBef>
          <a:spcPct val="0"/>
        </a:spcBef>
        <a:spcAft>
          <a:spcPct val="0"/>
        </a:spcAft>
        <a:defRPr sz="4158">
          <a:solidFill>
            <a:schemeClr val="tx1"/>
          </a:solidFill>
          <a:latin typeface="Calibri Light" panose="020F0302020204030204" pitchFamily="34" charset="0"/>
        </a:defRPr>
      </a:lvl7pPr>
      <a:lvl8pPr marL="1296025" algn="l" rtl="0" eaLnBrk="1" fontAlgn="base" hangingPunct="1">
        <a:lnSpc>
          <a:spcPct val="90000"/>
        </a:lnSpc>
        <a:spcBef>
          <a:spcPct val="0"/>
        </a:spcBef>
        <a:spcAft>
          <a:spcPct val="0"/>
        </a:spcAft>
        <a:defRPr sz="4158">
          <a:solidFill>
            <a:schemeClr val="tx1"/>
          </a:solidFill>
          <a:latin typeface="Calibri Light" panose="020F0302020204030204" pitchFamily="34" charset="0"/>
        </a:defRPr>
      </a:lvl8pPr>
      <a:lvl9pPr marL="1728033" algn="l" rtl="0" eaLnBrk="1" fontAlgn="base" hangingPunct="1">
        <a:lnSpc>
          <a:spcPct val="90000"/>
        </a:lnSpc>
        <a:spcBef>
          <a:spcPct val="0"/>
        </a:spcBef>
        <a:spcAft>
          <a:spcPct val="0"/>
        </a:spcAft>
        <a:defRPr sz="4158">
          <a:solidFill>
            <a:schemeClr val="tx1"/>
          </a:solidFill>
          <a:latin typeface="Calibri Light" panose="020F0302020204030204" pitchFamily="34" charset="0"/>
        </a:defRPr>
      </a:lvl9pPr>
    </p:titleStyle>
    <p:bodyStyle>
      <a:lvl1pPr marL="432008" indent="-432008" algn="l" rtl="0" eaLnBrk="1" fontAlgn="base" hangingPunct="1">
        <a:lnSpc>
          <a:spcPct val="130000"/>
        </a:lnSpc>
        <a:spcBef>
          <a:spcPts val="945"/>
        </a:spcBef>
        <a:spcAft>
          <a:spcPct val="0"/>
        </a:spcAft>
        <a:buClr>
          <a:srgbClr val="CC0000"/>
        </a:buClr>
        <a:buSzPct val="100000"/>
        <a:buFont typeface="Arial"/>
        <a:buChar char="•"/>
        <a:defRPr sz="3213" b="0" i="0" kern="1200">
          <a:solidFill>
            <a:schemeClr val="tx1"/>
          </a:solidFill>
          <a:latin typeface="IBM Plex Sans" panose="020B0503050203000203" pitchFamily="34" charset="77"/>
          <a:ea typeface="+mn-ea"/>
          <a:cs typeface="IBM Plex Sans" panose="020B0503050203000203" pitchFamily="34" charset="77"/>
        </a:defRPr>
      </a:lvl1pPr>
      <a:lvl2pPr marL="864017" indent="-432008" algn="l" rtl="0" eaLnBrk="1" fontAlgn="base" hangingPunct="1">
        <a:lnSpc>
          <a:spcPct val="130000"/>
        </a:lnSpc>
        <a:spcBef>
          <a:spcPts val="472"/>
        </a:spcBef>
        <a:spcAft>
          <a:spcPct val="0"/>
        </a:spcAft>
        <a:buClr>
          <a:srgbClr val="CC0000"/>
        </a:buClr>
        <a:buSzPct val="100000"/>
        <a:buFont typeface="Arial"/>
        <a:buChar char="•"/>
        <a:defRPr sz="2646" b="0" i="0" kern="1200">
          <a:solidFill>
            <a:schemeClr val="tx1"/>
          </a:solidFill>
          <a:latin typeface="IBM Plex Sans" panose="020B0503050203000203" pitchFamily="34" charset="77"/>
          <a:ea typeface="+mn-ea"/>
          <a:cs typeface="IBM Plex Sans" panose="020B0503050203000203" pitchFamily="34" charset="77"/>
        </a:defRPr>
      </a:lvl2pPr>
      <a:lvl3pPr marL="1188023" indent="-324006" algn="l" rtl="0" eaLnBrk="1" fontAlgn="base" hangingPunct="1">
        <a:lnSpc>
          <a:spcPct val="130000"/>
        </a:lnSpc>
        <a:spcBef>
          <a:spcPts val="472"/>
        </a:spcBef>
        <a:spcAft>
          <a:spcPct val="0"/>
        </a:spcAft>
        <a:buClr>
          <a:srgbClr val="CC0000"/>
        </a:buClr>
        <a:buSzPct val="100000"/>
        <a:buFont typeface="Arial"/>
        <a:buChar char="•"/>
        <a:defRPr sz="2268" b="0" i="0" kern="1200">
          <a:solidFill>
            <a:schemeClr val="tx1"/>
          </a:solidFill>
          <a:latin typeface="IBM Plex Sans" panose="020B0503050203000203" pitchFamily="34" charset="77"/>
          <a:ea typeface="+mn-ea"/>
          <a:cs typeface="IBM Plex Sans" panose="020B0503050203000203" pitchFamily="34" charset="77"/>
        </a:defRPr>
      </a:lvl3pPr>
      <a:lvl4pPr marL="1512029" indent="-216004" algn="l" rtl="0" eaLnBrk="1" fontAlgn="base" hangingPunct="1">
        <a:lnSpc>
          <a:spcPct val="120000"/>
        </a:lnSpc>
        <a:spcBef>
          <a:spcPts val="472"/>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944037" indent="-216004" algn="l" rtl="0" eaLnBrk="1" fontAlgn="base" hangingPunct="1">
        <a:lnSpc>
          <a:spcPct val="120000"/>
        </a:lnSpc>
        <a:spcBef>
          <a:spcPts val="472"/>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376046"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54"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62"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70" indent="-216004" algn="l" defTabSz="864017"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en-US"/>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mailto:Belinda.Allen@iLink-Systems.com" TargetMode="External"/><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earn.microsoft.com/en-us/power-bi/enterprise/directlake-overview#fallback"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517607" cy="64801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D646E72-1A18-7548-FF97-1FCE06D1FE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853" y="1930780"/>
            <a:ext cx="3183413" cy="2618613"/>
          </a:xfrm>
          <a:prstGeom prst="rect">
            <a:avLst/>
          </a:prstGeom>
        </p:spPr>
      </p:pic>
      <p:sp>
        <p:nvSpPr>
          <p:cNvPr id="24" name="Freeform: Shape 23">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4980" y="0"/>
            <a:ext cx="7145507" cy="6480175"/>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4" name="Title 3">
            <a:extLst>
              <a:ext uri="{FF2B5EF4-FFF2-40B4-BE49-F238E27FC236}">
                <a16:creationId xmlns:a16="http://schemas.microsoft.com/office/drawing/2014/main" id="{F698A303-33F4-EFD9-C021-0AAAF8F54222}"/>
              </a:ext>
            </a:extLst>
          </p:cNvPr>
          <p:cNvSpPr>
            <a:spLocks noGrp="1"/>
          </p:cNvSpPr>
          <p:nvPr>
            <p:ph type="ctrTitle"/>
          </p:nvPr>
        </p:nvSpPr>
        <p:spPr>
          <a:xfrm>
            <a:off x="5134675" y="2831599"/>
            <a:ext cx="5632480" cy="903484"/>
          </a:xfrm>
        </p:spPr>
        <p:txBody>
          <a:bodyPr vert="horz" lIns="91440" tIns="45720" rIns="91440" bIns="45720" rtlCol="0" anchor="b">
            <a:normAutofit/>
          </a:bodyPr>
          <a:lstStyle/>
          <a:p>
            <a:pPr algn="l" defTabSz="914400"/>
            <a:r>
              <a:rPr lang="en-US" sz="5000" kern="1200">
                <a:solidFill>
                  <a:srgbClr val="FFFFFF"/>
                </a:solidFill>
                <a:latin typeface="+mj-lt"/>
                <a:ea typeface="+mj-ea"/>
                <a:cs typeface="+mj-cs"/>
              </a:rPr>
              <a:t>Microsoft Fabric Tour</a:t>
            </a:r>
            <a:endParaRPr lang="en-US" sz="5000" kern="1200" dirty="0">
              <a:solidFill>
                <a:srgbClr val="FFFFFF"/>
              </a:solidFill>
              <a:latin typeface="+mj-lt"/>
              <a:ea typeface="+mj-ea"/>
              <a:cs typeface="+mj-cs"/>
            </a:endParaRPr>
          </a:p>
        </p:txBody>
      </p:sp>
      <p:sp>
        <p:nvSpPr>
          <p:cNvPr id="25"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02762" y="3820546"/>
            <a:ext cx="5011412" cy="17280"/>
          </a:xfrm>
          <a:custGeom>
            <a:avLst/>
            <a:gdLst>
              <a:gd name="connsiteX0" fmla="*/ 0 w 5011412"/>
              <a:gd name="connsiteY0" fmla="*/ 0 h 17280"/>
              <a:gd name="connsiteX1" fmla="*/ 526198 w 5011412"/>
              <a:gd name="connsiteY1" fmla="*/ 0 h 17280"/>
              <a:gd name="connsiteX2" fmla="*/ 1202739 w 5011412"/>
              <a:gd name="connsiteY2" fmla="*/ 0 h 17280"/>
              <a:gd name="connsiteX3" fmla="*/ 1779051 w 5011412"/>
              <a:gd name="connsiteY3" fmla="*/ 0 h 17280"/>
              <a:gd name="connsiteX4" fmla="*/ 2305250 w 5011412"/>
              <a:gd name="connsiteY4" fmla="*/ 0 h 17280"/>
              <a:gd name="connsiteX5" fmla="*/ 2981790 w 5011412"/>
              <a:gd name="connsiteY5" fmla="*/ 0 h 17280"/>
              <a:gd name="connsiteX6" fmla="*/ 3608217 w 5011412"/>
              <a:gd name="connsiteY6" fmla="*/ 0 h 17280"/>
              <a:gd name="connsiteX7" fmla="*/ 4234643 w 5011412"/>
              <a:gd name="connsiteY7" fmla="*/ 0 h 17280"/>
              <a:gd name="connsiteX8" fmla="*/ 5011412 w 5011412"/>
              <a:gd name="connsiteY8" fmla="*/ 0 h 17280"/>
              <a:gd name="connsiteX9" fmla="*/ 5011412 w 5011412"/>
              <a:gd name="connsiteY9" fmla="*/ 17280 h 17280"/>
              <a:gd name="connsiteX10" fmla="*/ 4485214 w 5011412"/>
              <a:gd name="connsiteY10" fmla="*/ 17280 h 17280"/>
              <a:gd name="connsiteX11" fmla="*/ 4009130 w 5011412"/>
              <a:gd name="connsiteY11" fmla="*/ 17280 h 17280"/>
              <a:gd name="connsiteX12" fmla="*/ 3332589 w 5011412"/>
              <a:gd name="connsiteY12" fmla="*/ 17280 h 17280"/>
              <a:gd name="connsiteX13" fmla="*/ 2806391 w 5011412"/>
              <a:gd name="connsiteY13" fmla="*/ 17280 h 17280"/>
              <a:gd name="connsiteX14" fmla="*/ 2129850 w 5011412"/>
              <a:gd name="connsiteY14" fmla="*/ 17280 h 17280"/>
              <a:gd name="connsiteX15" fmla="*/ 1403195 w 5011412"/>
              <a:gd name="connsiteY15" fmla="*/ 17280 h 17280"/>
              <a:gd name="connsiteX16" fmla="*/ 826883 w 5011412"/>
              <a:gd name="connsiteY16" fmla="*/ 17280 h 17280"/>
              <a:gd name="connsiteX17" fmla="*/ 0 w 5011412"/>
              <a:gd name="connsiteY17" fmla="*/ 17280 h 17280"/>
              <a:gd name="connsiteX18" fmla="*/ 0 w 5011412"/>
              <a:gd name="connsiteY18" fmla="*/ 0 h 1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11412" h="17280" fill="none" extrusionOk="0">
                <a:moveTo>
                  <a:pt x="0" y="0"/>
                </a:moveTo>
                <a:cubicBezTo>
                  <a:pt x="228046" y="19280"/>
                  <a:pt x="408426" y="-25842"/>
                  <a:pt x="526198" y="0"/>
                </a:cubicBezTo>
                <a:cubicBezTo>
                  <a:pt x="643970" y="25842"/>
                  <a:pt x="887307" y="7143"/>
                  <a:pt x="1202739" y="0"/>
                </a:cubicBezTo>
                <a:cubicBezTo>
                  <a:pt x="1518171" y="-7143"/>
                  <a:pt x="1640806" y="8201"/>
                  <a:pt x="1779051" y="0"/>
                </a:cubicBezTo>
                <a:cubicBezTo>
                  <a:pt x="1917296" y="-8201"/>
                  <a:pt x="2129875" y="13780"/>
                  <a:pt x="2305250" y="0"/>
                </a:cubicBezTo>
                <a:cubicBezTo>
                  <a:pt x="2480625" y="-13780"/>
                  <a:pt x="2841358" y="23551"/>
                  <a:pt x="2981790" y="0"/>
                </a:cubicBezTo>
                <a:cubicBezTo>
                  <a:pt x="3122222" y="-23551"/>
                  <a:pt x="3305923" y="-21970"/>
                  <a:pt x="3608217" y="0"/>
                </a:cubicBezTo>
                <a:cubicBezTo>
                  <a:pt x="3910511" y="21970"/>
                  <a:pt x="3922114" y="-13704"/>
                  <a:pt x="4234643" y="0"/>
                </a:cubicBezTo>
                <a:cubicBezTo>
                  <a:pt x="4547172" y="13704"/>
                  <a:pt x="4821076" y="27208"/>
                  <a:pt x="5011412" y="0"/>
                </a:cubicBezTo>
                <a:cubicBezTo>
                  <a:pt x="5011906" y="7385"/>
                  <a:pt x="5010771" y="11119"/>
                  <a:pt x="5011412" y="17280"/>
                </a:cubicBezTo>
                <a:cubicBezTo>
                  <a:pt x="4837852" y="7498"/>
                  <a:pt x="4715415" y="-7382"/>
                  <a:pt x="4485214" y="17280"/>
                </a:cubicBezTo>
                <a:cubicBezTo>
                  <a:pt x="4255013" y="41942"/>
                  <a:pt x="4115337" y="19064"/>
                  <a:pt x="4009130" y="17280"/>
                </a:cubicBezTo>
                <a:cubicBezTo>
                  <a:pt x="3902923" y="15496"/>
                  <a:pt x="3576269" y="5562"/>
                  <a:pt x="3332589" y="17280"/>
                </a:cubicBezTo>
                <a:cubicBezTo>
                  <a:pt x="3088909" y="28998"/>
                  <a:pt x="2933682" y="34889"/>
                  <a:pt x="2806391" y="17280"/>
                </a:cubicBezTo>
                <a:cubicBezTo>
                  <a:pt x="2679100" y="-329"/>
                  <a:pt x="2276810" y="-12726"/>
                  <a:pt x="2129850" y="17280"/>
                </a:cubicBezTo>
                <a:cubicBezTo>
                  <a:pt x="1982890" y="47286"/>
                  <a:pt x="1631284" y="32630"/>
                  <a:pt x="1403195" y="17280"/>
                </a:cubicBezTo>
                <a:cubicBezTo>
                  <a:pt x="1175107" y="1930"/>
                  <a:pt x="1051347" y="27371"/>
                  <a:pt x="826883" y="17280"/>
                </a:cubicBezTo>
                <a:cubicBezTo>
                  <a:pt x="602419" y="7189"/>
                  <a:pt x="327085" y="-16456"/>
                  <a:pt x="0" y="17280"/>
                </a:cubicBezTo>
                <a:cubicBezTo>
                  <a:pt x="-131" y="12634"/>
                  <a:pt x="859" y="8314"/>
                  <a:pt x="0" y="0"/>
                </a:cubicBezTo>
                <a:close/>
              </a:path>
              <a:path w="5011412" h="17280" stroke="0" extrusionOk="0">
                <a:moveTo>
                  <a:pt x="0" y="0"/>
                </a:moveTo>
                <a:cubicBezTo>
                  <a:pt x="256474" y="23779"/>
                  <a:pt x="340712" y="18543"/>
                  <a:pt x="576312" y="0"/>
                </a:cubicBezTo>
                <a:cubicBezTo>
                  <a:pt x="811912" y="-18543"/>
                  <a:pt x="936033" y="18405"/>
                  <a:pt x="1052397" y="0"/>
                </a:cubicBezTo>
                <a:cubicBezTo>
                  <a:pt x="1168762" y="-18405"/>
                  <a:pt x="1572783" y="-3400"/>
                  <a:pt x="1779051" y="0"/>
                </a:cubicBezTo>
                <a:cubicBezTo>
                  <a:pt x="1985319" y="3400"/>
                  <a:pt x="2203854" y="-793"/>
                  <a:pt x="2355364" y="0"/>
                </a:cubicBezTo>
                <a:cubicBezTo>
                  <a:pt x="2506874" y="793"/>
                  <a:pt x="2732638" y="17445"/>
                  <a:pt x="2931676" y="0"/>
                </a:cubicBezTo>
                <a:cubicBezTo>
                  <a:pt x="3130714" y="-17445"/>
                  <a:pt x="3407059" y="-28806"/>
                  <a:pt x="3658331" y="0"/>
                </a:cubicBezTo>
                <a:cubicBezTo>
                  <a:pt x="3909603" y="28806"/>
                  <a:pt x="3983144" y="25938"/>
                  <a:pt x="4184529" y="0"/>
                </a:cubicBezTo>
                <a:cubicBezTo>
                  <a:pt x="4385914" y="-25938"/>
                  <a:pt x="4820632" y="27152"/>
                  <a:pt x="5011412" y="0"/>
                </a:cubicBezTo>
                <a:cubicBezTo>
                  <a:pt x="5011759" y="5616"/>
                  <a:pt x="5011880" y="8819"/>
                  <a:pt x="5011412" y="17280"/>
                </a:cubicBezTo>
                <a:cubicBezTo>
                  <a:pt x="4874293" y="-4395"/>
                  <a:pt x="4722686" y="205"/>
                  <a:pt x="4485214" y="17280"/>
                </a:cubicBezTo>
                <a:cubicBezTo>
                  <a:pt x="4247742" y="34355"/>
                  <a:pt x="4090417" y="46124"/>
                  <a:pt x="3858787" y="17280"/>
                </a:cubicBezTo>
                <a:cubicBezTo>
                  <a:pt x="3627157" y="-11564"/>
                  <a:pt x="3502824" y="40724"/>
                  <a:pt x="3282475" y="17280"/>
                </a:cubicBezTo>
                <a:cubicBezTo>
                  <a:pt x="3062126" y="-6164"/>
                  <a:pt x="2773315" y="-11713"/>
                  <a:pt x="2555820" y="17280"/>
                </a:cubicBezTo>
                <a:cubicBezTo>
                  <a:pt x="2338325" y="46273"/>
                  <a:pt x="2063461" y="-5149"/>
                  <a:pt x="1829165" y="17280"/>
                </a:cubicBezTo>
                <a:cubicBezTo>
                  <a:pt x="1594869" y="39709"/>
                  <a:pt x="1427186" y="25259"/>
                  <a:pt x="1302967" y="17280"/>
                </a:cubicBezTo>
                <a:cubicBezTo>
                  <a:pt x="1178748" y="9301"/>
                  <a:pt x="817957" y="48024"/>
                  <a:pt x="676541" y="17280"/>
                </a:cubicBezTo>
                <a:cubicBezTo>
                  <a:pt x="535125" y="-13464"/>
                  <a:pt x="164357" y="2189"/>
                  <a:pt x="0" y="17280"/>
                </a:cubicBezTo>
                <a:cubicBezTo>
                  <a:pt x="594" y="10457"/>
                  <a:pt x="288" y="648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699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B0AF7B-5AB1-416B-BE8E-FC18DF1E4A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2D8ECE-A227-F40A-1F85-52852E069C7F}"/>
              </a:ext>
            </a:extLst>
          </p:cNvPr>
          <p:cNvSpPr>
            <a:spLocks noGrp="1"/>
          </p:cNvSpPr>
          <p:nvPr>
            <p:ph type="title"/>
          </p:nvPr>
        </p:nvSpPr>
        <p:spPr/>
        <p:txBody>
          <a:bodyPr anchor="ctr">
            <a:normAutofit/>
          </a:bodyPr>
          <a:lstStyle/>
          <a:p>
            <a:r>
              <a:rPr lang="en-US" dirty="0"/>
              <a:t>Data Loading in Direct Lake and Import</a:t>
            </a:r>
          </a:p>
        </p:txBody>
      </p:sp>
      <p:sp>
        <p:nvSpPr>
          <p:cNvPr id="5" name="Content Placeholder 4">
            <a:extLst>
              <a:ext uri="{FF2B5EF4-FFF2-40B4-BE49-F238E27FC236}">
                <a16:creationId xmlns:a16="http://schemas.microsoft.com/office/drawing/2014/main" id="{47BA1C11-D215-98BB-F910-95A30A4FD228}"/>
              </a:ext>
            </a:extLst>
          </p:cNvPr>
          <p:cNvSpPr>
            <a:spLocks noGrp="1"/>
          </p:cNvSpPr>
          <p:nvPr>
            <p:ph idx="1"/>
          </p:nvPr>
        </p:nvSpPr>
        <p:spPr/>
        <p:txBody>
          <a:bodyPr>
            <a:noAutofit/>
          </a:bodyPr>
          <a:lstStyle/>
          <a:p>
            <a:pPr>
              <a:lnSpc>
                <a:spcPct val="170000"/>
              </a:lnSpc>
            </a:pPr>
            <a:r>
              <a:rPr lang="en-US" sz="1600" dirty="0"/>
              <a:t>Direct Lake uses the </a:t>
            </a:r>
            <a:r>
              <a:rPr lang="en-US" sz="1600" dirty="0" err="1"/>
              <a:t>VertiPaq</a:t>
            </a:r>
            <a:r>
              <a:rPr lang="en-US" sz="1600" dirty="0"/>
              <a:t> engine, the same engine employed by Import mode, to load Delta table formats.  </a:t>
            </a:r>
          </a:p>
          <a:p>
            <a:pPr>
              <a:lnSpc>
                <a:spcPct val="170000"/>
              </a:lnSpc>
            </a:pPr>
            <a:r>
              <a:rPr lang="en-US" sz="1600" dirty="0"/>
              <a:t>The columnar compression logic and file structure of Delta tables are like the proprietary format in Import mode.  </a:t>
            </a:r>
          </a:p>
          <a:p>
            <a:pPr>
              <a:lnSpc>
                <a:spcPct val="170000"/>
              </a:lnSpc>
            </a:pPr>
            <a:r>
              <a:rPr lang="en-US" sz="1600" dirty="0"/>
              <a:t>Direct Lake involves data transcoding during the initial load into memory, which takes more time compared to Import mode, where data is directly loaded without transcoding.  </a:t>
            </a:r>
          </a:p>
          <a:p>
            <a:pPr>
              <a:lnSpc>
                <a:spcPct val="170000"/>
              </a:lnSpc>
            </a:pPr>
            <a:r>
              <a:rPr lang="en-US" sz="1600" dirty="0"/>
              <a:t>If data is evicted from memory in Direct Lake, it must be transcoded again, leading to slower reload times compared to Import mode. Additionally, data eviction is more aggressive in Direct Lake.  </a:t>
            </a:r>
          </a:p>
          <a:p>
            <a:pPr>
              <a:lnSpc>
                <a:spcPct val="170000"/>
              </a:lnSpc>
            </a:pPr>
            <a:r>
              <a:rPr lang="en-US" sz="1600" dirty="0"/>
              <a:t>When Direct Lake reaches its resource limits, it can fall back to Direct Query mode, whereas Import mode may encounter out-of-memory or resource errors. </a:t>
            </a:r>
          </a:p>
        </p:txBody>
      </p:sp>
    </p:spTree>
    <p:extLst>
      <p:ext uri="{BB962C8B-B14F-4D97-AF65-F5344CB8AC3E}">
        <p14:creationId xmlns:p14="http://schemas.microsoft.com/office/powerpoint/2010/main" val="428259377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0D2237-5D6F-EBAC-DE13-946C8EFB90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924CD7-FA10-B49E-C54C-C646463C8671}"/>
              </a:ext>
            </a:extLst>
          </p:cNvPr>
          <p:cNvSpPr>
            <a:spLocks noGrp="1"/>
          </p:cNvSpPr>
          <p:nvPr>
            <p:ph type="title"/>
          </p:nvPr>
        </p:nvSpPr>
        <p:spPr/>
        <p:txBody>
          <a:bodyPr anchor="ctr">
            <a:normAutofit/>
          </a:bodyPr>
          <a:lstStyle/>
          <a:p>
            <a:r>
              <a:rPr lang="en-US" dirty="0"/>
              <a:t>DQ Vs Import Vs Direct Lake</a:t>
            </a:r>
          </a:p>
        </p:txBody>
      </p:sp>
      <p:graphicFrame>
        <p:nvGraphicFramePr>
          <p:cNvPr id="8" name="PBI Development Framework (Post Fabric)">
            <a:extLst>
              <a:ext uri="{FF2B5EF4-FFF2-40B4-BE49-F238E27FC236}">
                <a16:creationId xmlns:a16="http://schemas.microsoft.com/office/drawing/2014/main" id="{E1C7473D-7E05-10C3-C749-551A86AAA9BE}"/>
              </a:ext>
            </a:extLst>
          </p:cNvPr>
          <p:cNvGraphicFramePr/>
          <p:nvPr>
            <p:extLst>
              <p:ext uri="{D42A27DB-BD31-4B8C-83A1-F6EECF244321}">
                <p14:modId xmlns:p14="http://schemas.microsoft.com/office/powerpoint/2010/main" val="4222784934"/>
              </p:ext>
            </p:extLst>
          </p:nvPr>
        </p:nvGraphicFramePr>
        <p:xfrm>
          <a:off x="792034" y="1478876"/>
          <a:ext cx="10588752" cy="4183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644061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Power BI Dev Framework (Direct Lake)</a:t>
            </a:r>
          </a:p>
        </p:txBody>
      </p:sp>
      <p:graphicFrame>
        <p:nvGraphicFramePr>
          <p:cNvPr id="2" name="PBI Development Framework (Post Fabric)">
            <a:extLst>
              <a:ext uri="{FF2B5EF4-FFF2-40B4-BE49-F238E27FC236}">
                <a16:creationId xmlns:a16="http://schemas.microsoft.com/office/drawing/2014/main" id="{5C9D5A3B-452B-0688-9C0E-0EA07131EEFF}"/>
              </a:ext>
            </a:extLst>
          </p:cNvPr>
          <p:cNvGraphicFramePr/>
          <p:nvPr>
            <p:extLst>
              <p:ext uri="{D42A27DB-BD31-4B8C-83A1-F6EECF244321}">
                <p14:modId xmlns:p14="http://schemas.microsoft.com/office/powerpoint/2010/main" val="2970353507"/>
              </p:ext>
            </p:extLst>
          </p:nvPr>
        </p:nvGraphicFramePr>
        <p:xfrm>
          <a:off x="667346" y="1478876"/>
          <a:ext cx="10588752" cy="4183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713150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3FD00-C16D-2E59-13C1-3F26D2FFD7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C12FD8-8ABF-CD4B-2A97-8CE9E7E40BF1}"/>
              </a:ext>
            </a:extLst>
          </p:cNvPr>
          <p:cNvSpPr>
            <a:spLocks noGrp="1"/>
          </p:cNvSpPr>
          <p:nvPr>
            <p:ph type="title"/>
          </p:nvPr>
        </p:nvSpPr>
        <p:spPr/>
        <p:txBody>
          <a:bodyPr anchor="ctr">
            <a:normAutofit/>
          </a:bodyPr>
          <a:lstStyle/>
          <a:p>
            <a:r>
              <a:rPr lang="en-US" dirty="0"/>
              <a:t>Fabric Data Agents</a:t>
            </a:r>
          </a:p>
        </p:txBody>
      </p:sp>
      <p:sp>
        <p:nvSpPr>
          <p:cNvPr id="5" name="Content Placeholder 4">
            <a:extLst>
              <a:ext uri="{FF2B5EF4-FFF2-40B4-BE49-F238E27FC236}">
                <a16:creationId xmlns:a16="http://schemas.microsoft.com/office/drawing/2014/main" id="{79AE25C1-BF46-733C-AD85-FCA458859C9E}"/>
              </a:ext>
            </a:extLst>
          </p:cNvPr>
          <p:cNvSpPr>
            <a:spLocks noGrp="1"/>
          </p:cNvSpPr>
          <p:nvPr>
            <p:ph idx="1"/>
          </p:nvPr>
        </p:nvSpPr>
        <p:spPr/>
        <p:txBody>
          <a:bodyPr>
            <a:normAutofit fontScale="92500" lnSpcReduction="10000"/>
          </a:bodyPr>
          <a:lstStyle/>
          <a:p>
            <a:pPr marL="285750" indent="-285750">
              <a:lnSpc>
                <a:spcPct val="150000"/>
              </a:lnSpc>
            </a:pPr>
            <a:r>
              <a:rPr lang="en-US" sz="2000" b="1" dirty="0"/>
              <a:t>Talk to your Data in Onelake (Lakehouse, Warehouse, Eventhouse, Semantic Model)</a:t>
            </a:r>
            <a:endParaRPr lang="en-US" sz="1622" dirty="0"/>
          </a:p>
          <a:p>
            <a:pPr marL="285750" indent="-285750">
              <a:lnSpc>
                <a:spcPct val="150000"/>
              </a:lnSpc>
              <a:buFont typeface="Arial" panose="020B0604020202020204" pitchFamily="34" charset="0"/>
              <a:buChar char="•"/>
            </a:pPr>
            <a:r>
              <a:rPr lang="en-US" sz="2000" b="1" dirty="0"/>
              <a:t>Conversation context</a:t>
            </a:r>
            <a:r>
              <a:rPr lang="en-US" sz="2000" dirty="0"/>
              <a:t> is preserved even in scenarios involving disparate data sources</a:t>
            </a:r>
          </a:p>
          <a:p>
            <a:pPr marL="285750" indent="-285750">
              <a:lnSpc>
                <a:spcPct val="150000"/>
              </a:lnSpc>
              <a:buFont typeface="Arial" panose="020B0604020202020204" pitchFamily="34" charset="0"/>
              <a:buChar char="•"/>
            </a:pPr>
            <a:r>
              <a:rPr lang="en-US" sz="2000" dirty="0"/>
              <a:t>Create </a:t>
            </a:r>
            <a:r>
              <a:rPr lang="en-US" sz="2000" b="1" dirty="0"/>
              <a:t>Endpoints</a:t>
            </a:r>
            <a:r>
              <a:rPr lang="en-US" sz="2000" dirty="0"/>
              <a:t> which allows them to be consumed within Fabric or outside, with services CoPilot Studio, Azure AI Foundry and custom applications (coming soon).</a:t>
            </a:r>
          </a:p>
          <a:p>
            <a:pPr marL="285750" indent="-285750">
              <a:lnSpc>
                <a:spcPct val="150000"/>
              </a:lnSpc>
              <a:buFont typeface="Arial" panose="020B0604020202020204" pitchFamily="34" charset="0"/>
              <a:buChar char="•"/>
            </a:pPr>
            <a:r>
              <a:rPr lang="en-US" sz="2000" dirty="0"/>
              <a:t>Existing security rules, such as Row-Level Security (RLS) and Column-Level Security (CLS) in </a:t>
            </a:r>
            <a:r>
              <a:rPr lang="en-US" sz="2000" dirty="0" err="1"/>
              <a:t>OneLake</a:t>
            </a:r>
            <a:r>
              <a:rPr lang="en-US" sz="2000" dirty="0"/>
              <a:t> sources, will be maintained and respected</a:t>
            </a:r>
          </a:p>
          <a:p>
            <a:pPr marL="285750" indent="-285750">
              <a:lnSpc>
                <a:spcPct val="150000"/>
              </a:lnSpc>
              <a:buFont typeface="Arial" panose="020B0604020202020204" pitchFamily="34" charset="0"/>
              <a:buChar char="•"/>
            </a:pPr>
            <a:r>
              <a:rPr lang="en-US" sz="2000" dirty="0"/>
              <a:t>Can maintain, deploy and evaluate Data Agents programmatically using  SDK</a:t>
            </a:r>
          </a:p>
          <a:p>
            <a:pPr marL="285750" indent="-285750">
              <a:lnSpc>
                <a:spcPct val="150000"/>
              </a:lnSpc>
              <a:buFont typeface="Arial" panose="020B0604020202020204" pitchFamily="34" charset="0"/>
              <a:buChar char="•"/>
            </a:pPr>
            <a:r>
              <a:rPr lang="en-US" sz="2000" dirty="0"/>
              <a:t>Now Supported in all paid F-SKU (F2 and above)</a:t>
            </a:r>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053010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3A73D-C410-91ED-8461-B7BA0EC0DA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0125B2-01FE-DC6D-03A8-5FF73CAA3087}"/>
              </a:ext>
            </a:extLst>
          </p:cNvPr>
          <p:cNvSpPr>
            <a:spLocks noGrp="1"/>
          </p:cNvSpPr>
          <p:nvPr>
            <p:ph type="title"/>
          </p:nvPr>
        </p:nvSpPr>
        <p:spPr/>
        <p:txBody>
          <a:bodyPr anchor="ctr">
            <a:normAutofit/>
          </a:bodyPr>
          <a:lstStyle/>
          <a:p>
            <a:r>
              <a:rPr lang="en-US" dirty="0"/>
              <a:t>Fabric Data Agents (Semantic Model)</a:t>
            </a:r>
          </a:p>
        </p:txBody>
      </p:sp>
      <p:sp>
        <p:nvSpPr>
          <p:cNvPr id="5" name="Content Placeholder 4">
            <a:extLst>
              <a:ext uri="{FF2B5EF4-FFF2-40B4-BE49-F238E27FC236}">
                <a16:creationId xmlns:a16="http://schemas.microsoft.com/office/drawing/2014/main" id="{FFA76DE4-5635-BC7C-ECA8-95F6DBE7252E}"/>
              </a:ext>
            </a:extLst>
          </p:cNvPr>
          <p:cNvSpPr>
            <a:spLocks noGrp="1"/>
          </p:cNvSpPr>
          <p:nvPr>
            <p:ph idx="1"/>
          </p:nvPr>
        </p:nvSpPr>
        <p:spPr/>
        <p:txBody>
          <a:bodyPr>
            <a:normAutofit/>
          </a:bodyPr>
          <a:lstStyle/>
          <a:p>
            <a:pPr marL="285750" indent="-285750">
              <a:lnSpc>
                <a:spcPct val="150000"/>
              </a:lnSpc>
            </a:pPr>
            <a:r>
              <a:rPr lang="en-US" sz="2000" b="1" dirty="0"/>
              <a:t>For Semantic Models type data sources, Adding instructions (up to 15,000 characters) is the most important configuration)</a:t>
            </a:r>
            <a:endParaRPr lang="en-US" sz="1622" dirty="0"/>
          </a:p>
          <a:p>
            <a:pPr marL="285750" indent="-285750">
              <a:lnSpc>
                <a:spcPct val="150000"/>
              </a:lnSpc>
              <a:buFont typeface="Arial" panose="020B0604020202020204" pitchFamily="34" charset="0"/>
              <a:buChar char="•"/>
            </a:pPr>
            <a:r>
              <a:rPr lang="en-US" sz="2000" dirty="0"/>
              <a:t>Natural Language to DAX (NL2DAX) is used to create DAX queries from conversations</a:t>
            </a:r>
          </a:p>
          <a:p>
            <a:pPr marL="285750" indent="-285750">
              <a:lnSpc>
                <a:spcPct val="150000"/>
              </a:lnSpc>
              <a:buFont typeface="Arial" panose="020B0604020202020204" pitchFamily="34" charset="0"/>
              <a:buChar char="•"/>
            </a:pPr>
            <a:r>
              <a:rPr lang="en-US" sz="2000" dirty="0"/>
              <a:t>Establishing business-friendly table and column names, along with detailed descriptions and relevant synonyms, can significantly enhance the accuracy of DAX query generation.</a:t>
            </a:r>
          </a:p>
          <a:p>
            <a:pPr marL="285750" indent="-285750">
              <a:lnSpc>
                <a:spcPct val="150000"/>
              </a:lnSpc>
              <a:buFont typeface="Arial" panose="020B0604020202020204" pitchFamily="34" charset="0"/>
              <a:buChar char="•"/>
            </a:pPr>
            <a:r>
              <a:rPr lang="en-US" sz="2000" dirty="0"/>
              <a:t>Granting access to Data Agents for other users also requires sharing semantic model-level access with the same users</a:t>
            </a:r>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4081313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DE47B9-8DE9-BA4A-8CD5-6E0759CA4E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0F0AB8-3352-94FE-7D62-FD3DA8719E93}"/>
              </a:ext>
            </a:extLst>
          </p:cNvPr>
          <p:cNvSpPr>
            <a:spLocks noGrp="1"/>
          </p:cNvSpPr>
          <p:nvPr>
            <p:ph type="title"/>
          </p:nvPr>
        </p:nvSpPr>
        <p:spPr/>
        <p:txBody>
          <a:bodyPr/>
          <a:lstStyle/>
          <a:p>
            <a:r>
              <a:rPr lang="en-US" sz="4000" dirty="0"/>
              <a:t>Fabric Data Agents with Semantic Models</a:t>
            </a:r>
          </a:p>
        </p:txBody>
      </p:sp>
      <p:graphicFrame>
        <p:nvGraphicFramePr>
          <p:cNvPr id="2" name="PBI Development Framework (Post Fabric)">
            <a:extLst>
              <a:ext uri="{FF2B5EF4-FFF2-40B4-BE49-F238E27FC236}">
                <a16:creationId xmlns:a16="http://schemas.microsoft.com/office/drawing/2014/main" id="{41193A32-6D19-317C-AAA4-32D2F9426160}"/>
              </a:ext>
            </a:extLst>
          </p:cNvPr>
          <p:cNvGraphicFramePr/>
          <p:nvPr>
            <p:extLst>
              <p:ext uri="{D42A27DB-BD31-4B8C-83A1-F6EECF244321}">
                <p14:modId xmlns:p14="http://schemas.microsoft.com/office/powerpoint/2010/main" val="668634616"/>
              </p:ext>
            </p:extLst>
          </p:nvPr>
        </p:nvGraphicFramePr>
        <p:xfrm>
          <a:off x="682844" y="1516410"/>
          <a:ext cx="10588752" cy="4183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657067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EFA23F-300A-B5DC-2E42-B217AF38B8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0202B0-8113-B0BE-6C3A-2128363E3569}"/>
              </a:ext>
            </a:extLst>
          </p:cNvPr>
          <p:cNvSpPr>
            <a:spLocks noGrp="1"/>
          </p:cNvSpPr>
          <p:nvPr>
            <p:ph type="title"/>
          </p:nvPr>
        </p:nvSpPr>
        <p:spPr>
          <a:xfrm>
            <a:off x="792034" y="345010"/>
            <a:ext cx="8382963" cy="1252534"/>
          </a:xfrm>
        </p:spPr>
        <p:txBody>
          <a:bodyPr anchor="ctr">
            <a:normAutofit/>
          </a:bodyPr>
          <a:lstStyle/>
          <a:p>
            <a:r>
              <a:rPr lang="en-US" dirty="0"/>
              <a:t>Direct Lake Best Practices </a:t>
            </a:r>
            <a:br>
              <a:rPr lang="en-US" dirty="0"/>
            </a:br>
            <a:r>
              <a:rPr lang="en-US" dirty="0"/>
              <a:t>(Gold Layer- LH)</a:t>
            </a:r>
          </a:p>
        </p:txBody>
      </p:sp>
      <p:sp>
        <p:nvSpPr>
          <p:cNvPr id="5" name="Content Placeholder 4">
            <a:extLst>
              <a:ext uri="{FF2B5EF4-FFF2-40B4-BE49-F238E27FC236}">
                <a16:creationId xmlns:a16="http://schemas.microsoft.com/office/drawing/2014/main" id="{0B7D8437-BE88-7119-37BE-32A826DD5EC3}"/>
              </a:ext>
            </a:extLst>
          </p:cNvPr>
          <p:cNvSpPr>
            <a:spLocks noGrp="1"/>
          </p:cNvSpPr>
          <p:nvPr>
            <p:ph idx="1"/>
          </p:nvPr>
        </p:nvSpPr>
        <p:spPr>
          <a:xfrm>
            <a:off x="792034" y="1725046"/>
            <a:ext cx="9936421" cy="4111612"/>
          </a:xfrm>
        </p:spPr>
        <p:txBody>
          <a:bodyPr>
            <a:normAutofit fontScale="85000" lnSpcReduction="10000"/>
          </a:bodyPr>
          <a:lstStyle/>
          <a:p>
            <a:pPr marL="285750" indent="-285750">
              <a:lnSpc>
                <a:spcPct val="150000"/>
              </a:lnSpc>
              <a:buFont typeface="Arial" panose="020B0604020202020204" pitchFamily="34" charset="0"/>
              <a:buChar char="•"/>
            </a:pPr>
            <a:r>
              <a:rPr lang="en-US" sz="2000" dirty="0"/>
              <a:t>Implement Star Schema compliant tables</a:t>
            </a:r>
          </a:p>
          <a:p>
            <a:pPr marL="285750" indent="-285750">
              <a:lnSpc>
                <a:spcPct val="150000"/>
              </a:lnSpc>
              <a:buFont typeface="Arial" panose="020B0604020202020204" pitchFamily="34" charset="0"/>
              <a:buChar char="•"/>
            </a:pPr>
            <a:r>
              <a:rPr lang="en-US" sz="2000" dirty="0"/>
              <a:t>Keep lean columns &amp; rows, assign lean data type to columns</a:t>
            </a:r>
          </a:p>
          <a:p>
            <a:pPr marL="285750" indent="-285750">
              <a:lnSpc>
                <a:spcPct val="150000"/>
              </a:lnSpc>
              <a:buFont typeface="Arial" panose="020B0604020202020204" pitchFamily="34" charset="0"/>
              <a:buChar char="•"/>
            </a:pPr>
            <a:r>
              <a:rPr lang="en-US" sz="2000" dirty="0"/>
              <a:t>Apply Z-Order and V-Order to fact tables to get best data storage and retrieval performance, e.g., Yellow Taxi Data 3 billion rows, CSV (</a:t>
            </a:r>
            <a:r>
              <a:rPr lang="en-US" sz="2000" b="1" dirty="0"/>
              <a:t>420 GB</a:t>
            </a:r>
            <a:r>
              <a:rPr lang="en-US" sz="2000" dirty="0"/>
              <a:t>) </a:t>
            </a:r>
            <a:r>
              <a:rPr lang="en-US" sz="2000" dirty="0">
                <a:sym typeface="Wingdings" panose="05000000000000000000" pitchFamily="2" charset="2"/>
              </a:rPr>
              <a:t> Parquet (</a:t>
            </a:r>
            <a:r>
              <a:rPr lang="en-US" sz="2000" b="1" dirty="0">
                <a:sym typeface="Wingdings" panose="05000000000000000000" pitchFamily="2" charset="2"/>
              </a:rPr>
              <a:t>168 GB</a:t>
            </a:r>
            <a:r>
              <a:rPr lang="en-US" sz="2000" dirty="0">
                <a:sym typeface="Wingdings" panose="05000000000000000000" pitchFamily="2" charset="2"/>
              </a:rPr>
              <a:t>)  Delta with V-Order (</a:t>
            </a:r>
            <a:r>
              <a:rPr lang="en-US" sz="2000" b="1" dirty="0">
                <a:sym typeface="Wingdings" panose="05000000000000000000" pitchFamily="2" charset="2"/>
              </a:rPr>
              <a:t>64 GB</a:t>
            </a:r>
            <a:r>
              <a:rPr lang="en-US" sz="2000" dirty="0">
                <a:sym typeface="Wingdings" panose="05000000000000000000" pitchFamily="2" charset="2"/>
              </a:rPr>
              <a:t>)</a:t>
            </a:r>
            <a:r>
              <a:rPr lang="en-US" sz="2000" dirty="0"/>
              <a:t> </a:t>
            </a:r>
          </a:p>
          <a:p>
            <a:pPr marL="285750" indent="-285750">
              <a:lnSpc>
                <a:spcPct val="150000"/>
              </a:lnSpc>
            </a:pPr>
            <a:r>
              <a:rPr lang="en-US" sz="2000" dirty="0"/>
              <a:t>Parquet files from external sources such as Databricks or Snowflake are likely to perform slower when compared to V-Order optimized Parquet files in Fabric, </a:t>
            </a:r>
          </a:p>
          <a:p>
            <a:pPr marL="285750" indent="-285750">
              <a:lnSpc>
                <a:spcPct val="150000"/>
              </a:lnSpc>
            </a:pPr>
            <a:r>
              <a:rPr lang="en-US" sz="2000" dirty="0"/>
              <a:t>Regular maintenance of gold layer delta tables with Optimize and Vacuum commands</a:t>
            </a:r>
          </a:p>
          <a:p>
            <a:pPr marL="285750" indent="-285750">
              <a:lnSpc>
                <a:spcPct val="150000"/>
              </a:lnSpc>
            </a:pPr>
            <a:r>
              <a:rPr lang="en-US" sz="2000" dirty="0"/>
              <a:t>Configure higher bin size e.g. 500 MB to 1 GB in </a:t>
            </a:r>
            <a:r>
              <a:rPr lang="en-US" sz="2000" dirty="0" err="1"/>
              <a:t>spark.conf.set</a:t>
            </a:r>
            <a:r>
              <a:rPr lang="en-US" sz="2000" dirty="0"/>
              <a:t>("</a:t>
            </a:r>
            <a:r>
              <a:rPr lang="en-US" sz="2000" dirty="0" err="1"/>
              <a:t>spark.databricks.delta.optimizeWrite.binSize</a:t>
            </a:r>
            <a:r>
              <a:rPr lang="en-US" sz="2000" dirty="0"/>
              <a:t>“ for partitioned tables </a:t>
            </a:r>
          </a:p>
        </p:txBody>
      </p:sp>
    </p:spTree>
    <p:extLst>
      <p:ext uri="{BB962C8B-B14F-4D97-AF65-F5344CB8AC3E}">
        <p14:creationId xmlns:p14="http://schemas.microsoft.com/office/powerpoint/2010/main" val="146558306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D4FFB-4690-F698-9B79-772513DF07D3}"/>
              </a:ext>
            </a:extLst>
          </p:cNvPr>
          <p:cNvSpPr>
            <a:spLocks noGrp="1"/>
          </p:cNvSpPr>
          <p:nvPr>
            <p:ph type="title"/>
          </p:nvPr>
        </p:nvSpPr>
        <p:spPr>
          <a:xfrm>
            <a:off x="792034" y="345009"/>
            <a:ext cx="9936421" cy="3855031"/>
          </a:xfrm>
        </p:spPr>
        <p:txBody>
          <a:bodyPr>
            <a:normAutofit/>
          </a:bodyPr>
          <a:lstStyle/>
          <a:p>
            <a:r>
              <a:rPr lang="en-US" dirty="0"/>
              <a:t>Real-World Benchmark – Optimizing a Gold Layer in Direct Lake</a:t>
            </a:r>
            <a:br>
              <a:rPr lang="en-US" dirty="0"/>
            </a:br>
            <a:endParaRPr lang="en-US" dirty="0"/>
          </a:p>
        </p:txBody>
      </p:sp>
    </p:spTree>
    <p:extLst>
      <p:ext uri="{BB962C8B-B14F-4D97-AF65-F5344CB8AC3E}">
        <p14:creationId xmlns:p14="http://schemas.microsoft.com/office/powerpoint/2010/main" val="381083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D67827-A559-F13A-6141-F78B030384D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699F61-B716-E805-6CFC-9528C72E9465}"/>
              </a:ext>
            </a:extLst>
          </p:cNvPr>
          <p:cNvSpPr>
            <a:spLocks noGrp="1"/>
          </p:cNvSpPr>
          <p:nvPr>
            <p:ph type="title"/>
          </p:nvPr>
        </p:nvSpPr>
        <p:spPr/>
        <p:txBody>
          <a:bodyPr anchor="ctr">
            <a:normAutofit/>
          </a:bodyPr>
          <a:lstStyle/>
          <a:p>
            <a:r>
              <a:rPr lang="en-US" dirty="0"/>
              <a:t>Direct Lake Best Practices </a:t>
            </a:r>
            <a:br>
              <a:rPr lang="en-US" dirty="0"/>
            </a:br>
            <a:r>
              <a:rPr lang="en-US" dirty="0"/>
              <a:t>(Semantic Model)</a:t>
            </a:r>
          </a:p>
        </p:txBody>
      </p:sp>
      <p:sp>
        <p:nvSpPr>
          <p:cNvPr id="5" name="Content Placeholder 4">
            <a:extLst>
              <a:ext uri="{FF2B5EF4-FFF2-40B4-BE49-F238E27FC236}">
                <a16:creationId xmlns:a16="http://schemas.microsoft.com/office/drawing/2014/main" id="{CA1E1744-B1D6-DB52-A668-2D791416277C}"/>
              </a:ext>
            </a:extLst>
          </p:cNvPr>
          <p:cNvSpPr>
            <a:spLocks noGrp="1"/>
          </p:cNvSpPr>
          <p:nvPr>
            <p:ph idx="1"/>
          </p:nvPr>
        </p:nvSpPr>
        <p:spPr/>
        <p:txBody>
          <a:bodyPr>
            <a:normAutofit/>
          </a:bodyPr>
          <a:lstStyle/>
          <a:p>
            <a:pPr marL="285750" indent="-285750">
              <a:lnSpc>
                <a:spcPct val="150000"/>
              </a:lnSpc>
              <a:buFont typeface="Arial" panose="020B0604020202020204" pitchFamily="34" charset="0"/>
              <a:buChar char="•"/>
            </a:pPr>
            <a:r>
              <a:rPr lang="en-US" sz="2000" dirty="0"/>
              <a:t>Refer Star Schema delta tables in Gold Layer</a:t>
            </a:r>
          </a:p>
          <a:p>
            <a:pPr marL="285750" indent="-285750">
              <a:lnSpc>
                <a:spcPct val="150000"/>
              </a:lnSpc>
              <a:buFont typeface="Arial" panose="020B0604020202020204" pitchFamily="34" charset="0"/>
              <a:buChar char="•"/>
            </a:pPr>
            <a:r>
              <a:rPr lang="en-US" sz="2000" dirty="0"/>
              <a:t>Avoid many to many and bidirectional relations</a:t>
            </a:r>
          </a:p>
          <a:p>
            <a:pPr marL="285750" indent="-285750">
              <a:lnSpc>
                <a:spcPct val="150000"/>
              </a:lnSpc>
              <a:buFont typeface="Arial" panose="020B0604020202020204" pitchFamily="34" charset="0"/>
              <a:buChar char="•"/>
            </a:pPr>
            <a:r>
              <a:rPr lang="en-US" sz="2000" dirty="0"/>
              <a:t>Apply business user friendly table and column names. Consider defining synonyms, descriptions to make model CoPilot and Data Agent friendly.</a:t>
            </a:r>
          </a:p>
          <a:p>
            <a:pPr marL="285750" indent="-285750">
              <a:lnSpc>
                <a:spcPct val="150000"/>
              </a:lnSpc>
              <a:buFont typeface="Arial" panose="020B0604020202020204" pitchFamily="34" charset="0"/>
              <a:buChar char="•"/>
            </a:pPr>
            <a:r>
              <a:rPr lang="en-US" sz="2000" dirty="0"/>
              <a:t> If high cardinality columns are occupying memory, consider following approaches:</a:t>
            </a:r>
          </a:p>
          <a:p>
            <a:pPr marL="717758" lvl="1" indent="-285750">
              <a:lnSpc>
                <a:spcPct val="150000"/>
              </a:lnSpc>
            </a:pPr>
            <a:r>
              <a:rPr lang="en-US" sz="1622" dirty="0"/>
              <a:t>Split columns e.g., datetime into data and time columns separately</a:t>
            </a:r>
          </a:p>
          <a:p>
            <a:pPr marL="717758" lvl="1" indent="-285750">
              <a:lnSpc>
                <a:spcPct val="150000"/>
              </a:lnSpc>
            </a:pPr>
            <a:r>
              <a:rPr lang="en-US" sz="1622" dirty="0"/>
              <a:t>Consider Precision points up to 3 point maximum in decimal type columns</a:t>
            </a:r>
            <a:endParaRPr lang="en-US" sz="2000" dirty="0"/>
          </a:p>
        </p:txBody>
      </p:sp>
    </p:spTree>
    <p:extLst>
      <p:ext uri="{BB962C8B-B14F-4D97-AF65-F5344CB8AC3E}">
        <p14:creationId xmlns:p14="http://schemas.microsoft.com/office/powerpoint/2010/main" val="84338060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CCDF00-3E09-92E6-6A12-C596FF340E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732BEE6-8817-474D-B37E-D03C336439E4}"/>
              </a:ext>
            </a:extLst>
          </p:cNvPr>
          <p:cNvSpPr>
            <a:spLocks noGrp="1"/>
          </p:cNvSpPr>
          <p:nvPr>
            <p:ph type="title"/>
          </p:nvPr>
        </p:nvSpPr>
        <p:spPr/>
        <p:txBody>
          <a:bodyPr anchor="ctr">
            <a:normAutofit/>
          </a:bodyPr>
          <a:lstStyle/>
          <a:p>
            <a:r>
              <a:rPr lang="en-US" dirty="0"/>
              <a:t>Direct Lake Best Practices </a:t>
            </a:r>
            <a:br>
              <a:rPr lang="en-US" dirty="0"/>
            </a:br>
            <a:r>
              <a:rPr lang="en-US" dirty="0"/>
              <a:t>(Reports)</a:t>
            </a:r>
          </a:p>
        </p:txBody>
      </p:sp>
      <p:sp>
        <p:nvSpPr>
          <p:cNvPr id="5" name="Content Placeholder 4">
            <a:extLst>
              <a:ext uri="{FF2B5EF4-FFF2-40B4-BE49-F238E27FC236}">
                <a16:creationId xmlns:a16="http://schemas.microsoft.com/office/drawing/2014/main" id="{32E49859-1B4B-CCD6-C21E-0BFF4183D34F}"/>
              </a:ext>
            </a:extLst>
          </p:cNvPr>
          <p:cNvSpPr>
            <a:spLocks noGrp="1"/>
          </p:cNvSpPr>
          <p:nvPr>
            <p:ph idx="1"/>
          </p:nvPr>
        </p:nvSpPr>
        <p:spPr/>
        <p:txBody>
          <a:bodyPr vert="horz" lIns="91440" tIns="45720" rIns="91440" bIns="45720" rtlCol="0" anchor="t">
            <a:normAutofit/>
          </a:bodyPr>
          <a:lstStyle/>
          <a:p>
            <a:pPr marL="285750" indent="-285750">
              <a:lnSpc>
                <a:spcPct val="150000"/>
              </a:lnSpc>
              <a:buFont typeface="Arial" panose="020B0604020202020204" pitchFamily="34" charset="0"/>
              <a:buChar char="•"/>
            </a:pPr>
            <a:r>
              <a:rPr lang="en-US" sz="2000" dirty="0"/>
              <a:t>Beware of Visual Rending Time out setting (i.e. 225 seconds) on Fabric service is different than on Power BI desktop. Working visual in Power BI Desktop might fail in service in a case when data is first time loading/transcoding using direct lake and related column size is very high.</a:t>
            </a:r>
          </a:p>
          <a:p>
            <a:pPr marL="285750" indent="-285750">
              <a:lnSpc>
                <a:spcPct val="150000"/>
              </a:lnSpc>
            </a:pPr>
            <a:r>
              <a:rPr lang="en-US" sz="2000" dirty="0"/>
              <a:t>Workaround, Pre-Warm the cache always using notebook scripts</a:t>
            </a:r>
          </a:p>
          <a:p>
            <a:pPr marL="285750" indent="-285750">
              <a:lnSpc>
                <a:spcPct val="150000"/>
              </a:lnSpc>
            </a:pPr>
            <a:r>
              <a:rPr lang="en-US" sz="2000" dirty="0"/>
              <a:t>Leverage and Promote Data Agents for simple operational and analytical type questions over reports.</a:t>
            </a:r>
          </a:p>
        </p:txBody>
      </p:sp>
    </p:spTree>
    <p:extLst>
      <p:ext uri="{BB962C8B-B14F-4D97-AF65-F5344CB8AC3E}">
        <p14:creationId xmlns:p14="http://schemas.microsoft.com/office/powerpoint/2010/main" val="69467495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E36FDF-10EC-DA6E-38C7-E2599C3F1D9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96539F1B-B577-87B4-7848-27765A3FC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04" y="2623801"/>
            <a:ext cx="5120640" cy="1234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B7A0C7-AE8F-FFD0-3523-6A671CA660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244" y="2200273"/>
            <a:ext cx="4491990" cy="20796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82EFA2E-33CA-EF71-875D-194E397F8E50}"/>
              </a:ext>
            </a:extLst>
          </p:cNvPr>
          <p:cNvSpPr>
            <a:spLocks noGrp="1"/>
          </p:cNvSpPr>
          <p:nvPr>
            <p:ph type="ctrTitle"/>
          </p:nvPr>
        </p:nvSpPr>
        <p:spPr>
          <a:xfrm>
            <a:off x="2050849" y="1230476"/>
            <a:ext cx="2298149" cy="973440"/>
          </a:xfrm>
        </p:spPr>
        <p:txBody>
          <a:bodyPr vert="horz" lIns="91440" tIns="45720" rIns="91440" bIns="45720" rtlCol="0" anchor="b">
            <a:normAutofit/>
          </a:bodyPr>
          <a:lstStyle/>
          <a:p>
            <a:pPr algn="ctr" defTabSz="914400"/>
            <a:r>
              <a:rPr lang="en-US" sz="2500" kern="1200" dirty="0">
                <a:solidFill>
                  <a:schemeClr val="tx2"/>
                </a:solidFill>
                <a:latin typeface="+mj-lt"/>
                <a:ea typeface="+mj-ea"/>
                <a:cs typeface="+mj-cs"/>
              </a:rPr>
              <a:t>Title Sponsor</a:t>
            </a:r>
          </a:p>
        </p:txBody>
      </p:sp>
      <p:sp>
        <p:nvSpPr>
          <p:cNvPr id="5" name="Title 3">
            <a:extLst>
              <a:ext uri="{FF2B5EF4-FFF2-40B4-BE49-F238E27FC236}">
                <a16:creationId xmlns:a16="http://schemas.microsoft.com/office/drawing/2014/main" id="{A1DC07A6-F983-EE4E-A923-7EB8A79FC4F1}"/>
              </a:ext>
            </a:extLst>
          </p:cNvPr>
          <p:cNvSpPr txBox="1">
            <a:spLocks/>
          </p:cNvSpPr>
          <p:nvPr/>
        </p:nvSpPr>
        <p:spPr>
          <a:xfrm>
            <a:off x="6639502" y="1665251"/>
            <a:ext cx="2733473" cy="536843"/>
          </a:xfrm>
          <a:prstGeom prst="rect">
            <a:avLst/>
          </a:prstGeom>
        </p:spPr>
        <p:txBody>
          <a:bodyPr vert="horz" lIns="91440" tIns="45720" rIns="91440" bIns="45720" rtlCol="0" anchor="b">
            <a:normAutofit fontScale="97500"/>
          </a:bodyPr>
          <a:lstStyle>
            <a:lvl1pPr algn="ctr" defTabSz="864017" rtl="0" eaLnBrk="1" latinLnBrk="0" hangingPunct="1">
              <a:lnSpc>
                <a:spcPct val="90000"/>
              </a:lnSpc>
              <a:spcBef>
                <a:spcPct val="0"/>
              </a:spcBef>
              <a:buNone/>
              <a:defRPr sz="5669" kern="1200">
                <a:solidFill>
                  <a:schemeClr val="tx1"/>
                </a:solidFill>
                <a:latin typeface="+mj-lt"/>
                <a:ea typeface="+mj-ea"/>
                <a:cs typeface="+mj-cs"/>
              </a:defRPr>
            </a:lvl1pPr>
          </a:lstStyle>
          <a:p>
            <a:pPr defTabSz="914400"/>
            <a:r>
              <a:rPr lang="en-US" sz="2500" dirty="0">
                <a:solidFill>
                  <a:schemeClr val="tx2"/>
                </a:solidFill>
              </a:rPr>
              <a:t>Gold Sponsor</a:t>
            </a:r>
          </a:p>
        </p:txBody>
      </p:sp>
    </p:spTree>
    <p:extLst>
      <p:ext uri="{BB962C8B-B14F-4D97-AF65-F5344CB8AC3E}">
        <p14:creationId xmlns:p14="http://schemas.microsoft.com/office/powerpoint/2010/main" val="398176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82D1AF-51D2-FA0A-5FEC-C045C4E185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15A76F-75E1-AD25-2633-3F37CB16E847}"/>
              </a:ext>
            </a:extLst>
          </p:cNvPr>
          <p:cNvSpPr>
            <a:spLocks noGrp="1"/>
          </p:cNvSpPr>
          <p:nvPr>
            <p:ph type="title"/>
          </p:nvPr>
        </p:nvSpPr>
        <p:spPr/>
        <p:txBody>
          <a:bodyPr anchor="ctr">
            <a:normAutofit/>
          </a:bodyPr>
          <a:lstStyle/>
          <a:p>
            <a:r>
              <a:rPr lang="en-US" dirty="0"/>
              <a:t>Direct Lake Best Practices </a:t>
            </a:r>
            <a:br>
              <a:rPr lang="en-US" dirty="0"/>
            </a:br>
            <a:r>
              <a:rPr lang="en-US" dirty="0"/>
              <a:t>(Security)</a:t>
            </a:r>
          </a:p>
        </p:txBody>
      </p:sp>
      <p:sp>
        <p:nvSpPr>
          <p:cNvPr id="5" name="Content Placeholder 4">
            <a:extLst>
              <a:ext uri="{FF2B5EF4-FFF2-40B4-BE49-F238E27FC236}">
                <a16:creationId xmlns:a16="http://schemas.microsoft.com/office/drawing/2014/main" id="{3D5678F4-D529-3EBA-CAAD-A7EB3EB649E0}"/>
              </a:ext>
            </a:extLst>
          </p:cNvPr>
          <p:cNvSpPr>
            <a:spLocks noGrp="1"/>
          </p:cNvSpPr>
          <p:nvPr>
            <p:ph idx="1"/>
          </p:nvPr>
        </p:nvSpPr>
        <p:spPr/>
        <p:txBody>
          <a:bodyPr>
            <a:normAutofit/>
          </a:bodyPr>
          <a:lstStyle/>
          <a:p>
            <a:pPr marL="285750" indent="-285750">
              <a:lnSpc>
                <a:spcPct val="150000"/>
              </a:lnSpc>
              <a:buFont typeface="Arial" panose="020B0604020202020204" pitchFamily="34" charset="0"/>
              <a:buChar char="•"/>
            </a:pPr>
            <a:r>
              <a:rPr lang="en-US" sz="2000" dirty="0"/>
              <a:t>Implement RLS or OLS in semantic model</a:t>
            </a:r>
          </a:p>
          <a:p>
            <a:pPr marL="285750" indent="-285750">
              <a:lnSpc>
                <a:spcPct val="150000"/>
              </a:lnSpc>
              <a:buFont typeface="Arial" panose="020B0604020202020204" pitchFamily="34" charset="0"/>
              <a:buChar char="•"/>
            </a:pPr>
            <a:r>
              <a:rPr lang="en-US" sz="2000" dirty="0"/>
              <a:t>Using a Service Principal Name (SPN) to connect the Direct Lake semantic model to Lakehouse is highly recommended, particularly when Row-Level Security (RLS) is applied (One Lake Security will change this recommendation).</a:t>
            </a:r>
          </a:p>
        </p:txBody>
      </p:sp>
    </p:spTree>
    <p:extLst>
      <p:ext uri="{BB962C8B-B14F-4D97-AF65-F5344CB8AC3E}">
        <p14:creationId xmlns:p14="http://schemas.microsoft.com/office/powerpoint/2010/main" val="101190592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8B92B6-A848-650E-D462-67DB80151B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9D2D46-F7A9-FE56-F38C-98B06D3F218A}"/>
              </a:ext>
            </a:extLst>
          </p:cNvPr>
          <p:cNvSpPr>
            <a:spLocks noGrp="1"/>
          </p:cNvSpPr>
          <p:nvPr>
            <p:ph type="title"/>
          </p:nvPr>
        </p:nvSpPr>
        <p:spPr/>
        <p:txBody>
          <a:bodyPr anchor="ctr">
            <a:normAutofit/>
          </a:bodyPr>
          <a:lstStyle/>
          <a:p>
            <a:r>
              <a:rPr lang="en-US" dirty="0"/>
              <a:t>Direct Lake Best Practices </a:t>
            </a:r>
            <a:br>
              <a:rPr lang="en-US" dirty="0"/>
            </a:br>
            <a:r>
              <a:rPr lang="en-US" dirty="0"/>
              <a:t>(Refresh)</a:t>
            </a:r>
          </a:p>
        </p:txBody>
      </p:sp>
      <p:sp>
        <p:nvSpPr>
          <p:cNvPr id="5" name="Content Placeholder 4">
            <a:extLst>
              <a:ext uri="{FF2B5EF4-FFF2-40B4-BE49-F238E27FC236}">
                <a16:creationId xmlns:a16="http://schemas.microsoft.com/office/drawing/2014/main" id="{FA6FF404-AC1C-A8EE-4374-BE0806F818D2}"/>
              </a:ext>
            </a:extLst>
          </p:cNvPr>
          <p:cNvSpPr>
            <a:spLocks noGrp="1"/>
          </p:cNvSpPr>
          <p:nvPr>
            <p:ph idx="1"/>
          </p:nvPr>
        </p:nvSpPr>
        <p:spPr/>
        <p:txBody>
          <a:bodyPr>
            <a:normAutofit/>
          </a:bodyPr>
          <a:lstStyle/>
          <a:p>
            <a:pPr marL="285750" indent="-285750">
              <a:lnSpc>
                <a:spcPct val="150000"/>
              </a:lnSpc>
              <a:buFont typeface="Arial" panose="020B0604020202020204" pitchFamily="34" charset="0"/>
              <a:buChar char="•"/>
            </a:pPr>
            <a:r>
              <a:rPr lang="en-US" sz="2000" dirty="0"/>
              <a:t>Refreshing Direct Lake semantic model is also known as data reframing. Reframing is low-cost operation to reference latest version of dela tables.</a:t>
            </a:r>
          </a:p>
          <a:p>
            <a:pPr marL="285750" indent="-285750">
              <a:lnSpc>
                <a:spcPct val="150000"/>
              </a:lnSpc>
              <a:buFont typeface="Arial" panose="020B0604020202020204" pitchFamily="34" charset="0"/>
              <a:buChar char="•"/>
            </a:pPr>
            <a:r>
              <a:rPr lang="en-US" sz="2000" dirty="0"/>
              <a:t>Consider turning off auto direct lake refresh under semantic model settings.</a:t>
            </a:r>
          </a:p>
          <a:p>
            <a:pPr marL="285750" indent="-285750">
              <a:lnSpc>
                <a:spcPct val="150000"/>
              </a:lnSpc>
              <a:buFont typeface="Arial" panose="020B0604020202020204" pitchFamily="34" charset="0"/>
              <a:buChar char="•"/>
            </a:pPr>
            <a:r>
              <a:rPr lang="en-US" sz="2000" dirty="0"/>
              <a:t>Trigger semantic model refresh using Fabric Data Factory or Notebook. Consider table-level refresh when multiple subject areas in the semantic model follow different data loading schedules.</a:t>
            </a:r>
          </a:p>
          <a:p>
            <a:pPr marL="285750" indent="-285750">
              <a:lnSpc>
                <a:spcPct val="150000"/>
              </a:lnSpc>
              <a:buFont typeface="Arial" panose="020B0604020202020204" pitchFamily="34" charset="0"/>
              <a:buChar char="•"/>
            </a:pPr>
            <a:r>
              <a:rPr lang="en-US" sz="2000" dirty="0"/>
              <a:t>Identify most commonly used metric columns, Pre-Warm the cash for these columns. This will enhance the user experience even when they run the report for the first time.</a:t>
            </a:r>
          </a:p>
        </p:txBody>
      </p:sp>
    </p:spTree>
    <p:extLst>
      <p:ext uri="{BB962C8B-B14F-4D97-AF65-F5344CB8AC3E}">
        <p14:creationId xmlns:p14="http://schemas.microsoft.com/office/powerpoint/2010/main" val="380653951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F54CF-9860-370D-8EAB-E2EFD260B4E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7BEB73-E44D-D722-0062-B9F846CFFFF4}"/>
              </a:ext>
            </a:extLst>
          </p:cNvPr>
          <p:cNvSpPr>
            <a:spLocks noGrp="1"/>
          </p:cNvSpPr>
          <p:nvPr>
            <p:ph type="title"/>
          </p:nvPr>
        </p:nvSpPr>
        <p:spPr>
          <a:xfrm>
            <a:off x="792035" y="345010"/>
            <a:ext cx="8863410" cy="1252534"/>
          </a:xfrm>
        </p:spPr>
        <p:txBody>
          <a:bodyPr anchor="ctr">
            <a:normAutofit/>
          </a:bodyPr>
          <a:lstStyle/>
          <a:p>
            <a:r>
              <a:rPr lang="en-US" dirty="0"/>
              <a:t>Key Factors for selecting the Storage Mode</a:t>
            </a:r>
          </a:p>
        </p:txBody>
      </p:sp>
      <p:sp>
        <p:nvSpPr>
          <p:cNvPr id="5" name="Content Placeholder 4">
            <a:extLst>
              <a:ext uri="{FF2B5EF4-FFF2-40B4-BE49-F238E27FC236}">
                <a16:creationId xmlns:a16="http://schemas.microsoft.com/office/drawing/2014/main" id="{DA376705-76EC-03A3-073C-BA2CDEBC16F2}"/>
              </a:ext>
            </a:extLst>
          </p:cNvPr>
          <p:cNvSpPr>
            <a:spLocks noGrp="1"/>
          </p:cNvSpPr>
          <p:nvPr>
            <p:ph idx="1"/>
          </p:nvPr>
        </p:nvSpPr>
        <p:spPr/>
        <p:txBody>
          <a:bodyPr>
            <a:normAutofit/>
          </a:bodyPr>
          <a:lstStyle/>
          <a:p>
            <a:pPr marL="285750" indent="-285750">
              <a:lnSpc>
                <a:spcPct val="150000"/>
              </a:lnSpc>
              <a:buFont typeface="Arial" panose="020B0604020202020204" pitchFamily="34" charset="0"/>
              <a:buChar char="•"/>
            </a:pPr>
            <a:r>
              <a:rPr lang="en-US" sz="2000" dirty="0"/>
              <a:t>Key Factors to consider before selecting the appropriate storage mode in Power BI:</a:t>
            </a:r>
          </a:p>
          <a:p>
            <a:pPr marL="717758" lvl="1" indent="-285750">
              <a:lnSpc>
                <a:spcPct val="150000"/>
              </a:lnSpc>
            </a:pPr>
            <a:r>
              <a:rPr lang="en-US" sz="1622" dirty="0"/>
              <a:t>Data Size (compressed and fact table row volumes)</a:t>
            </a:r>
          </a:p>
          <a:p>
            <a:pPr marL="717758" lvl="1" indent="-285750">
              <a:lnSpc>
                <a:spcPct val="150000"/>
              </a:lnSpc>
            </a:pPr>
            <a:r>
              <a:rPr lang="en-US" sz="1622" dirty="0"/>
              <a:t>Real Time Analytics required, justified by genuine business requirements</a:t>
            </a:r>
          </a:p>
          <a:p>
            <a:pPr marL="717758" lvl="1" indent="-285750">
              <a:lnSpc>
                <a:spcPct val="150000"/>
              </a:lnSpc>
            </a:pPr>
            <a:r>
              <a:rPr lang="en-US" sz="1622" dirty="0"/>
              <a:t>Report/Dashboards Rendering SLA</a:t>
            </a:r>
          </a:p>
          <a:p>
            <a:pPr marL="717758" lvl="1" indent="-285750">
              <a:lnSpc>
                <a:spcPct val="150000"/>
              </a:lnSpc>
            </a:pPr>
            <a:r>
              <a:rPr lang="en-US" sz="1622" dirty="0"/>
              <a:t>Report and Calculation Complexity (calculated tables or columns)</a:t>
            </a:r>
          </a:p>
          <a:p>
            <a:pPr marL="717758" lvl="1" indent="-285750">
              <a:lnSpc>
                <a:spcPct val="150000"/>
              </a:lnSpc>
            </a:pPr>
            <a:r>
              <a:rPr lang="en-US" sz="1622" dirty="0"/>
              <a:t>Data Source type</a:t>
            </a:r>
          </a:p>
          <a:p>
            <a:pPr marL="717758" lvl="1" indent="-285750">
              <a:lnSpc>
                <a:spcPct val="150000"/>
              </a:lnSpc>
            </a:pPr>
            <a:r>
              <a:rPr lang="en-US" sz="1622" dirty="0"/>
              <a:t>Is it an IT Driven Analytical Project?</a:t>
            </a:r>
          </a:p>
          <a:p>
            <a:pPr marL="717758" lvl="1" indent="-285750">
              <a:lnSpc>
                <a:spcPct val="150000"/>
              </a:lnSpc>
            </a:pPr>
            <a:endParaRPr lang="en-US" sz="1622" dirty="0"/>
          </a:p>
        </p:txBody>
      </p:sp>
    </p:spTree>
    <p:extLst>
      <p:ext uri="{BB962C8B-B14F-4D97-AF65-F5344CB8AC3E}">
        <p14:creationId xmlns:p14="http://schemas.microsoft.com/office/powerpoint/2010/main" val="282832998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8A2C57-8A82-20A9-68E8-9E290A2155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EE94A3-587D-3404-80E5-7EE5D4E82488}"/>
              </a:ext>
            </a:extLst>
          </p:cNvPr>
          <p:cNvSpPr>
            <a:spLocks noGrp="1"/>
          </p:cNvSpPr>
          <p:nvPr>
            <p:ph type="title"/>
          </p:nvPr>
        </p:nvSpPr>
        <p:spPr/>
        <p:txBody>
          <a:bodyPr anchor="ctr">
            <a:normAutofit/>
          </a:bodyPr>
          <a:lstStyle/>
          <a:p>
            <a:r>
              <a:rPr lang="en-US" dirty="0"/>
              <a:t>Roadmap of Direct Lake and Data Agents</a:t>
            </a:r>
          </a:p>
        </p:txBody>
      </p:sp>
      <p:sp>
        <p:nvSpPr>
          <p:cNvPr id="5" name="Content Placeholder 4">
            <a:extLst>
              <a:ext uri="{FF2B5EF4-FFF2-40B4-BE49-F238E27FC236}">
                <a16:creationId xmlns:a16="http://schemas.microsoft.com/office/drawing/2014/main" id="{B1376853-3A0C-B961-7503-BA058EB770A9}"/>
              </a:ext>
            </a:extLst>
          </p:cNvPr>
          <p:cNvSpPr>
            <a:spLocks noGrp="1"/>
          </p:cNvSpPr>
          <p:nvPr>
            <p:ph idx="1"/>
          </p:nvPr>
        </p:nvSpPr>
        <p:spPr/>
        <p:txBody>
          <a:bodyPr>
            <a:normAutofit fontScale="77500" lnSpcReduction="20000"/>
          </a:bodyPr>
          <a:lstStyle/>
          <a:p>
            <a:pPr marL="285750" indent="-285750">
              <a:lnSpc>
                <a:spcPct val="150000"/>
              </a:lnSpc>
              <a:buFont typeface="Arial" panose="020B0604020202020204" pitchFamily="34" charset="0"/>
              <a:buChar char="•"/>
            </a:pPr>
            <a:r>
              <a:rPr lang="en-US" sz="2000" dirty="0"/>
              <a:t>Calculated Tables and Calculated Columns</a:t>
            </a:r>
          </a:p>
          <a:p>
            <a:pPr marL="285750" indent="-285750">
              <a:lnSpc>
                <a:spcPct val="150000"/>
              </a:lnSpc>
              <a:buFont typeface="Arial" panose="020B0604020202020204" pitchFamily="34" charset="0"/>
              <a:buChar char="•"/>
            </a:pPr>
            <a:r>
              <a:rPr lang="en-US" sz="2000" dirty="0"/>
              <a:t>Add Delta tables from across the Lakehouse and across workspaces</a:t>
            </a:r>
          </a:p>
          <a:p>
            <a:pPr marL="285750" indent="-285750">
              <a:lnSpc>
                <a:spcPct val="150000"/>
              </a:lnSpc>
              <a:buFont typeface="Arial" panose="020B0604020202020204" pitchFamily="34" charset="0"/>
              <a:buChar char="•"/>
            </a:pPr>
            <a:r>
              <a:rPr lang="en-US" sz="2000" dirty="0"/>
              <a:t>Implement Import and Direct Lake together in a same model</a:t>
            </a:r>
          </a:p>
          <a:p>
            <a:pPr marL="285750" indent="-285750">
              <a:lnSpc>
                <a:spcPct val="150000"/>
              </a:lnSpc>
              <a:buFont typeface="Arial" panose="020B0604020202020204" pitchFamily="34" charset="0"/>
              <a:buChar char="•"/>
            </a:pPr>
            <a:r>
              <a:rPr lang="en-US" sz="2000" dirty="0"/>
              <a:t>Materialized Views support in Lakehouse</a:t>
            </a:r>
          </a:p>
          <a:p>
            <a:pPr marL="285750" indent="-285750">
              <a:lnSpc>
                <a:spcPct val="150000"/>
              </a:lnSpc>
              <a:buFont typeface="Arial" panose="020B0604020202020204" pitchFamily="34" charset="0"/>
              <a:buChar char="•"/>
            </a:pPr>
            <a:r>
              <a:rPr lang="en-US" sz="2000" dirty="0"/>
              <a:t>One Lake Security</a:t>
            </a:r>
          </a:p>
          <a:p>
            <a:pPr marL="285750" indent="-285750">
              <a:lnSpc>
                <a:spcPct val="150000"/>
              </a:lnSpc>
              <a:buFont typeface="Arial" panose="020B0604020202020204" pitchFamily="34" charset="0"/>
              <a:buChar char="•"/>
            </a:pPr>
            <a:r>
              <a:rPr lang="en-US" sz="2000" dirty="0"/>
              <a:t>Data Agents Integration with Copilot Studio</a:t>
            </a:r>
          </a:p>
          <a:p>
            <a:pPr marL="285750" indent="-285750">
              <a:lnSpc>
                <a:spcPct val="150000"/>
              </a:lnSpc>
              <a:buFont typeface="Arial" panose="020B0604020202020204" pitchFamily="34" charset="0"/>
              <a:buChar char="•"/>
            </a:pPr>
            <a:r>
              <a:rPr lang="en-US" sz="2000" dirty="0"/>
              <a:t>More Sources will be supported with Data Agents like unstructured data sources or mirrored data sources.</a:t>
            </a:r>
          </a:p>
          <a:p>
            <a:pPr marL="285750" indent="-285750">
              <a:lnSpc>
                <a:spcPct val="150000"/>
              </a:lnSpc>
              <a:buFont typeface="Arial" panose="020B0604020202020204" pitchFamily="34" charset="0"/>
              <a:buChar char="•"/>
            </a:pPr>
            <a:r>
              <a:rPr lang="en-US" sz="2000" dirty="0"/>
              <a:t>Org Apps support for the Data Agents</a:t>
            </a:r>
          </a:p>
          <a:p>
            <a:pPr marL="285750" indent="-285750">
              <a:lnSpc>
                <a:spcPct val="150000"/>
              </a:lnSpc>
              <a:buFont typeface="Arial" panose="020B0604020202020204" pitchFamily="34" charset="0"/>
              <a:buChar char="•"/>
            </a:pPr>
            <a:r>
              <a:rPr lang="en-US" sz="2000" dirty="0"/>
              <a:t>(More)</a:t>
            </a:r>
            <a:endParaRPr lang="en-US" dirty="0"/>
          </a:p>
        </p:txBody>
      </p:sp>
    </p:spTree>
    <p:extLst>
      <p:ext uri="{BB962C8B-B14F-4D97-AF65-F5344CB8AC3E}">
        <p14:creationId xmlns:p14="http://schemas.microsoft.com/office/powerpoint/2010/main" val="1632098559"/>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5C128E-AE08-9983-98C8-AA9F2E7CA34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2914EF-A5BC-F18D-FDA0-3F9666CE8B98}"/>
              </a:ext>
            </a:extLst>
          </p:cNvPr>
          <p:cNvSpPr>
            <a:spLocks noGrp="1"/>
          </p:cNvSpPr>
          <p:nvPr>
            <p:ph type="title"/>
          </p:nvPr>
        </p:nvSpPr>
        <p:spPr/>
        <p:txBody>
          <a:bodyPr anchor="ctr">
            <a:normAutofit/>
          </a:bodyPr>
          <a:lstStyle/>
          <a:p>
            <a:r>
              <a:rPr lang="en-US" dirty="0"/>
              <a:t>Conclusion</a:t>
            </a:r>
          </a:p>
        </p:txBody>
      </p:sp>
      <p:sp>
        <p:nvSpPr>
          <p:cNvPr id="5" name="Content Placeholder 4">
            <a:extLst>
              <a:ext uri="{FF2B5EF4-FFF2-40B4-BE49-F238E27FC236}">
                <a16:creationId xmlns:a16="http://schemas.microsoft.com/office/drawing/2014/main" id="{35FD2604-C6E6-AFBE-B127-BEACF05DD463}"/>
              </a:ext>
            </a:extLst>
          </p:cNvPr>
          <p:cNvSpPr>
            <a:spLocks noGrp="1"/>
          </p:cNvSpPr>
          <p:nvPr>
            <p:ph idx="1"/>
          </p:nvPr>
        </p:nvSpPr>
        <p:spPr/>
        <p:txBody>
          <a:bodyPr>
            <a:normAutofit fontScale="85000" lnSpcReduction="10000"/>
          </a:bodyPr>
          <a:lstStyle/>
          <a:p>
            <a:pPr marL="285750" indent="-285750">
              <a:lnSpc>
                <a:spcPct val="150000"/>
              </a:lnSpc>
              <a:buFont typeface="Arial" panose="020B0604020202020204" pitchFamily="34" charset="0"/>
              <a:buChar char="•"/>
            </a:pPr>
            <a:r>
              <a:rPr lang="en-US" sz="2000" dirty="0"/>
              <a:t>Direct Lake is another storage mode, which cannot replace existing storage modes.</a:t>
            </a:r>
          </a:p>
          <a:p>
            <a:pPr marL="285750" indent="-285750">
              <a:lnSpc>
                <a:spcPct val="150000"/>
              </a:lnSpc>
              <a:buFont typeface="Arial" panose="020B0604020202020204" pitchFamily="34" charset="0"/>
              <a:buChar char="•"/>
            </a:pPr>
            <a:r>
              <a:rPr lang="en-US" sz="2000" dirty="0"/>
              <a:t>Consider Import Mode by default unless capacity memory limits are reached</a:t>
            </a:r>
          </a:p>
          <a:p>
            <a:pPr marL="285750" indent="-285750">
              <a:lnSpc>
                <a:spcPct val="150000"/>
              </a:lnSpc>
              <a:buFont typeface="Arial" panose="020B0604020202020204" pitchFamily="34" charset="0"/>
              <a:buChar char="•"/>
            </a:pPr>
            <a:r>
              <a:rPr lang="en-US" sz="2000" dirty="0"/>
              <a:t>Consider Direct Lake when columns can fit within memory limits, while Import mode exceeds capacity constraints. Regularly track memory usage of Direct Lake models through DMV storage views.</a:t>
            </a:r>
          </a:p>
          <a:p>
            <a:pPr marL="285750" indent="-285750">
              <a:lnSpc>
                <a:spcPct val="150000"/>
              </a:lnSpc>
              <a:buFont typeface="Arial" panose="020B0604020202020204" pitchFamily="34" charset="0"/>
              <a:buChar char="•"/>
            </a:pPr>
            <a:r>
              <a:rPr lang="en-US" sz="2000" dirty="0"/>
              <a:t>Choose Direct Query when the model exceeds memory limits and real-time analytics are essential.</a:t>
            </a:r>
          </a:p>
          <a:p>
            <a:pPr marL="285750" indent="-285750">
              <a:lnSpc>
                <a:spcPct val="150000"/>
              </a:lnSpc>
              <a:buFont typeface="Arial" panose="020B0604020202020204" pitchFamily="34" charset="0"/>
              <a:buChar char="•"/>
            </a:pPr>
            <a:r>
              <a:rPr lang="en-US" sz="2000" dirty="0"/>
              <a:t>Direct Query is the slowest in terms of performance among the three options. Direct Lake performs nearly on par with Import mode, but Import consistently delivers the best performance overall.</a:t>
            </a:r>
            <a:endParaRPr lang="en-US" sz="1622" dirty="0"/>
          </a:p>
        </p:txBody>
      </p:sp>
    </p:spTree>
    <p:extLst>
      <p:ext uri="{BB962C8B-B14F-4D97-AF65-F5344CB8AC3E}">
        <p14:creationId xmlns:p14="http://schemas.microsoft.com/office/powerpoint/2010/main" val="287207768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Q &amp; A</a:t>
            </a:r>
            <a:br>
              <a:rPr lang="en-US" dirty="0"/>
            </a:br>
            <a:r>
              <a:rPr lang="en-US" dirty="0"/>
              <a:t>&amp; Thank You</a:t>
            </a:r>
          </a:p>
        </p:txBody>
      </p:sp>
      <p:pic>
        <p:nvPicPr>
          <p:cNvPr id="3" name="Graphic 2">
            <a:extLst>
              <a:ext uri="{FF2B5EF4-FFF2-40B4-BE49-F238E27FC236}">
                <a16:creationId xmlns:a16="http://schemas.microsoft.com/office/drawing/2014/main" id="{6F877808-30D5-4D8D-86E3-4B3E30F9D1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1212" y="393801"/>
            <a:ext cx="3183413" cy="2618613"/>
          </a:xfrm>
          <a:prstGeom prst="rect">
            <a:avLst/>
          </a:prstGeom>
        </p:spPr>
      </p:pic>
      <p:pic>
        <p:nvPicPr>
          <p:cNvPr id="4" name="Picture 2">
            <a:extLst>
              <a:ext uri="{FF2B5EF4-FFF2-40B4-BE49-F238E27FC236}">
                <a16:creationId xmlns:a16="http://schemas.microsoft.com/office/drawing/2014/main" id="{DB5045D5-7508-B894-C031-992CDC72B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573" y="4430277"/>
            <a:ext cx="5120640" cy="12341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628B30-6850-F821-F41D-8D7BD55DCD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9213" y="4006749"/>
            <a:ext cx="4491990" cy="207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14348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9866177C-B7FF-9C5B-C715-0C6890438ADA}"/>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FF0ED905-CB7C-4CDF-09B1-0F016C7FFA96}"/>
              </a:ext>
            </a:extLst>
          </p:cNvPr>
          <p:cNvSpPr>
            <a:spLocks noGrp="1"/>
          </p:cNvSpPr>
          <p:nvPr>
            <p:ph type="title"/>
          </p:nvPr>
        </p:nvSpPr>
        <p:spPr>
          <a:xfrm>
            <a:off x="792034" y="345010"/>
            <a:ext cx="9936421" cy="1252534"/>
          </a:xfrm>
        </p:spPr>
        <p:txBody>
          <a:bodyPr anchor="ctr">
            <a:normAutofit/>
          </a:bodyPr>
          <a:lstStyle/>
          <a:p>
            <a:r>
              <a:rPr lang="en-US" dirty="0"/>
              <a:t>Presentation Link</a:t>
            </a:r>
          </a:p>
        </p:txBody>
      </p:sp>
    </p:spTree>
    <p:extLst>
      <p:ext uri="{BB962C8B-B14F-4D97-AF65-F5344CB8AC3E}">
        <p14:creationId xmlns:p14="http://schemas.microsoft.com/office/powerpoint/2010/main" val="997175623"/>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512876E-C867-A0CD-E0B2-D0021790DC27}"/>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9539E011-3C38-FF52-240A-EF1684AB5310}"/>
              </a:ext>
            </a:extLst>
          </p:cNvPr>
          <p:cNvSpPr>
            <a:spLocks noGrp="1"/>
          </p:cNvSpPr>
          <p:nvPr>
            <p:ph type="title"/>
          </p:nvPr>
        </p:nvSpPr>
        <p:spPr>
          <a:xfrm>
            <a:off x="792034" y="345010"/>
            <a:ext cx="9936421" cy="1252534"/>
          </a:xfrm>
        </p:spPr>
        <p:txBody>
          <a:bodyPr anchor="ctr">
            <a:normAutofit/>
          </a:bodyPr>
          <a:lstStyle/>
          <a:p>
            <a:r>
              <a:rPr lang="en-US" sz="2600"/>
              <a:t>More Enablement options</a:t>
            </a:r>
            <a:br>
              <a:rPr lang="en-US" sz="2600"/>
            </a:br>
            <a:r>
              <a:rPr lang="en-US" sz="2600"/>
              <a:t>https://forms.office.com/r/UDRZaBHyz6</a:t>
            </a:r>
            <a:br>
              <a:rPr lang="en-US" sz="2600"/>
            </a:br>
            <a:endParaRPr lang="en-US" sz="2600"/>
          </a:p>
        </p:txBody>
      </p:sp>
      <p:pic>
        <p:nvPicPr>
          <p:cNvPr id="3" name="Picture 2" descr="A qr code on a blue background&#10;&#10;AI-generated content may be incorrect.">
            <a:extLst>
              <a:ext uri="{FF2B5EF4-FFF2-40B4-BE49-F238E27FC236}">
                <a16:creationId xmlns:a16="http://schemas.microsoft.com/office/drawing/2014/main" id="{2827C41D-E8F6-8DCF-9220-3572ED528E68}"/>
              </a:ext>
            </a:extLst>
          </p:cNvPr>
          <p:cNvPicPr>
            <a:picLocks noChangeAspect="1"/>
          </p:cNvPicPr>
          <p:nvPr/>
        </p:nvPicPr>
        <p:blipFill>
          <a:blip r:embed="rId3"/>
          <a:stretch>
            <a:fillRect/>
          </a:stretch>
        </p:blipFill>
        <p:spPr>
          <a:xfrm>
            <a:off x="3704438" y="1725046"/>
            <a:ext cx="4111612" cy="4111612"/>
          </a:xfrm>
          <a:prstGeom prst="rect">
            <a:avLst/>
          </a:prstGeom>
          <a:noFill/>
        </p:spPr>
      </p:pic>
    </p:spTree>
    <p:extLst>
      <p:ext uri="{BB962C8B-B14F-4D97-AF65-F5344CB8AC3E}">
        <p14:creationId xmlns:p14="http://schemas.microsoft.com/office/powerpoint/2010/main" val="2721092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6E53-CE15-DABA-3D66-481D68C2BC0D}"/>
              </a:ext>
            </a:extLst>
          </p:cNvPr>
          <p:cNvSpPr>
            <a:spLocks noGrp="1"/>
          </p:cNvSpPr>
          <p:nvPr>
            <p:ph type="ctrTitle"/>
          </p:nvPr>
        </p:nvSpPr>
        <p:spPr>
          <a:xfrm>
            <a:off x="723901" y="1600543"/>
            <a:ext cx="10048874" cy="2415565"/>
          </a:xfrm>
        </p:spPr>
        <p:txBody>
          <a:bodyPr>
            <a:normAutofit/>
          </a:bodyPr>
          <a:lstStyle/>
          <a:p>
            <a:r>
              <a:rPr lang="en-US" sz="5000" b="1" dirty="0"/>
              <a:t>Direct to Insight: Unleashing Direct Lake Data Agents in MS Fabric</a:t>
            </a:r>
          </a:p>
        </p:txBody>
      </p:sp>
      <p:sp>
        <p:nvSpPr>
          <p:cNvPr id="3" name="Subtitle 2">
            <a:extLst>
              <a:ext uri="{FF2B5EF4-FFF2-40B4-BE49-F238E27FC236}">
                <a16:creationId xmlns:a16="http://schemas.microsoft.com/office/drawing/2014/main" id="{D1895884-A610-3D1C-F9D5-B2E39E9FA3AB}"/>
              </a:ext>
            </a:extLst>
          </p:cNvPr>
          <p:cNvSpPr>
            <a:spLocks noGrp="1"/>
          </p:cNvSpPr>
          <p:nvPr>
            <p:ph type="subTitle" idx="1"/>
          </p:nvPr>
        </p:nvSpPr>
        <p:spPr>
          <a:xfrm>
            <a:off x="1440128" y="4812145"/>
            <a:ext cx="8640233" cy="452582"/>
          </a:xfrm>
        </p:spPr>
        <p:txBody>
          <a:bodyPr>
            <a:normAutofit/>
          </a:bodyPr>
          <a:lstStyle/>
          <a:p>
            <a:r>
              <a:rPr lang="en-US" sz="2400" b="1" dirty="0"/>
              <a:t>Chaudhary Ahmad Ali / Belinda Allen</a:t>
            </a:r>
          </a:p>
        </p:txBody>
      </p:sp>
    </p:spTree>
    <p:extLst>
      <p:ext uri="{BB962C8B-B14F-4D97-AF65-F5344CB8AC3E}">
        <p14:creationId xmlns:p14="http://schemas.microsoft.com/office/powerpoint/2010/main" val="71980472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dirty="0"/>
              <a:t>Chaudhary Ahmad Ali</a:t>
            </a:r>
          </a:p>
        </p:txBody>
      </p:sp>
      <p:sp>
        <p:nvSpPr>
          <p:cNvPr id="5" name="Content Placeholder 4"/>
          <p:cNvSpPr>
            <a:spLocks noGrp="1"/>
          </p:cNvSpPr>
          <p:nvPr>
            <p:ph sz="half" idx="1"/>
          </p:nvPr>
        </p:nvSpPr>
        <p:spPr>
          <a:xfrm>
            <a:off x="792034" y="1725046"/>
            <a:ext cx="6624766" cy="4111612"/>
          </a:xfrm>
        </p:spPr>
        <p:txBody>
          <a:bodyPr>
            <a:normAutofit/>
          </a:bodyPr>
          <a:lstStyle/>
          <a:p>
            <a:r>
              <a:rPr lang="en-US" sz="1600" dirty="0"/>
              <a:t>Current working as Chief Architect at iLink Systems</a:t>
            </a:r>
          </a:p>
          <a:p>
            <a:r>
              <a:rPr lang="en-US" sz="1600" dirty="0"/>
              <a:t>24 plus years of experience in IT</a:t>
            </a:r>
          </a:p>
          <a:p>
            <a:pPr lvl="1"/>
            <a:r>
              <a:rPr lang="en-US" sz="1600" dirty="0"/>
              <a:t>5 years as an SE, 10 years as a DE, and 10 years as a BI Engineer</a:t>
            </a:r>
          </a:p>
          <a:p>
            <a:r>
              <a:rPr lang="en-US" sz="1600" dirty="0"/>
              <a:t>Recognitions &amp; Certifications</a:t>
            </a:r>
          </a:p>
          <a:p>
            <a:pPr lvl="1"/>
            <a:r>
              <a:rPr lang="en-US" sz="1600" dirty="0"/>
              <a:t>Fast Track Recognized Solution Architect (FTRSA 2022-2023)</a:t>
            </a:r>
          </a:p>
          <a:p>
            <a:pPr lvl="1"/>
            <a:r>
              <a:rPr lang="en-US" sz="1600" dirty="0"/>
              <a:t>TOGAF Certified</a:t>
            </a:r>
          </a:p>
          <a:p>
            <a:pPr lvl="1"/>
            <a:r>
              <a:rPr lang="en-US" sz="1600" dirty="0"/>
              <a:t>PL-300, DP-500, DP-600, DP-700</a:t>
            </a:r>
          </a:p>
          <a:p>
            <a:r>
              <a:rPr lang="en-US" sz="1600" dirty="0"/>
              <a:t>Favorite Movies</a:t>
            </a:r>
          </a:p>
          <a:p>
            <a:pPr lvl="1"/>
            <a:r>
              <a:rPr lang="en-US" sz="1600" dirty="0"/>
              <a:t>Meet Joe Black, Shawshank Redemption, Forrest Gump, Legends of the Fall</a:t>
            </a:r>
          </a:p>
          <a:p>
            <a:r>
              <a:rPr lang="en-US" sz="1600" dirty="0"/>
              <a:t>Favorite Sports and Hobbies</a:t>
            </a:r>
          </a:p>
          <a:p>
            <a:pPr lvl="1"/>
            <a:r>
              <a:rPr lang="en-US" sz="1600" dirty="0"/>
              <a:t>Pickleball, Tennis, Billiard, spending time with family, traveling, and food</a:t>
            </a:r>
          </a:p>
        </p:txBody>
      </p:sp>
      <p:pic>
        <p:nvPicPr>
          <p:cNvPr id="2" name="Picture 1">
            <a:extLst>
              <a:ext uri="{FF2B5EF4-FFF2-40B4-BE49-F238E27FC236}">
                <a16:creationId xmlns:a16="http://schemas.microsoft.com/office/drawing/2014/main" id="{51E045B0-F111-04B8-4E64-A79C25392F22}"/>
              </a:ext>
            </a:extLst>
          </p:cNvPr>
          <p:cNvPicPr>
            <a:picLocks noChangeAspect="1"/>
          </p:cNvPicPr>
          <p:nvPr/>
        </p:nvPicPr>
        <p:blipFill>
          <a:blip r:embed="rId3"/>
          <a:srcRect l="28644" t="44470" r="28687" b="13625"/>
          <a:stretch/>
        </p:blipFill>
        <p:spPr>
          <a:xfrm>
            <a:off x="7606566" y="1725046"/>
            <a:ext cx="2706254" cy="2715490"/>
          </a:xfrm>
          <a:prstGeom prst="rect">
            <a:avLst/>
          </a:prstGeom>
        </p:spPr>
      </p:pic>
    </p:spTree>
    <p:extLst>
      <p:ext uri="{BB962C8B-B14F-4D97-AF65-F5344CB8AC3E}">
        <p14:creationId xmlns:p14="http://schemas.microsoft.com/office/powerpoint/2010/main" val="310364971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BD7FB7B-A0EF-09B3-E04E-780219126163}"/>
              </a:ext>
            </a:extLst>
          </p:cNvPr>
          <p:cNvSpPr txBox="1">
            <a:spLocks/>
          </p:cNvSpPr>
          <p:nvPr/>
        </p:nvSpPr>
        <p:spPr>
          <a:xfrm>
            <a:off x="838200" y="365125"/>
            <a:ext cx="10515600" cy="1325563"/>
          </a:xfrm>
          <a:prstGeom prst="rect">
            <a:avLst/>
          </a:prstGeom>
        </p:spPr>
        <p:txBody>
          <a:bodyPr/>
          <a:lstStyle>
            <a:lvl1pPr algn="l" defTabSz="864017" rtl="0" eaLnBrk="1" latinLnBrk="0" hangingPunct="1">
              <a:lnSpc>
                <a:spcPct val="90000"/>
              </a:lnSpc>
              <a:spcBef>
                <a:spcPct val="0"/>
              </a:spcBef>
              <a:buNone/>
              <a:defRPr sz="4158" kern="1200">
                <a:solidFill>
                  <a:schemeClr val="tx1"/>
                </a:solidFill>
                <a:latin typeface="+mj-lt"/>
                <a:ea typeface="+mj-ea"/>
                <a:cs typeface="+mj-cs"/>
              </a:defRPr>
            </a:lvl1pPr>
          </a:lstStyle>
          <a:p>
            <a:r>
              <a:rPr lang="en-US" dirty="0"/>
              <a:t>About Belinda Allen - @MsBelindaAllen</a:t>
            </a:r>
          </a:p>
          <a:p>
            <a:r>
              <a:rPr lang="en-US" dirty="0">
                <a:hlinkClick r:id="rId3"/>
              </a:rPr>
              <a:t>Belinda.Allen@iLink-Systems.com</a:t>
            </a:r>
            <a:endParaRPr lang="en-US" dirty="0"/>
          </a:p>
          <a:p>
            <a:endParaRPr lang="en-US" dirty="0"/>
          </a:p>
          <a:p>
            <a:endParaRPr lang="en-US" dirty="0"/>
          </a:p>
          <a:p>
            <a:endParaRPr lang="en-US" dirty="0"/>
          </a:p>
        </p:txBody>
      </p:sp>
      <p:graphicFrame>
        <p:nvGraphicFramePr>
          <p:cNvPr id="6" name="Content Placeholder 1">
            <a:extLst>
              <a:ext uri="{FF2B5EF4-FFF2-40B4-BE49-F238E27FC236}">
                <a16:creationId xmlns:a16="http://schemas.microsoft.com/office/drawing/2014/main" id="{1DB664F9-0C11-EEE6-9485-4F2C797EE2F6}"/>
              </a:ext>
            </a:extLst>
          </p:cNvPr>
          <p:cNvGraphicFramePr>
            <a:graphicFrameLocks/>
          </p:cNvGraphicFramePr>
          <p:nvPr>
            <p:extLst>
              <p:ext uri="{D42A27DB-BD31-4B8C-83A1-F6EECF244321}">
                <p14:modId xmlns:p14="http://schemas.microsoft.com/office/powerpoint/2010/main" val="3308995858"/>
              </p:ext>
            </p:extLst>
          </p:nvPr>
        </p:nvGraphicFramePr>
        <p:xfrm>
          <a:off x="838200" y="1665628"/>
          <a:ext cx="10515600" cy="43513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09FDCE7B-6497-705E-B7BC-AD0AD746AA72}"/>
              </a:ext>
            </a:extLst>
          </p:cNvPr>
          <p:cNvPicPr>
            <a:picLocks noChangeAspect="1" noChangeArrowheads="1"/>
          </p:cNvPicPr>
          <p:nvPr/>
        </p:nvPicPr>
        <p:blipFill>
          <a:blip r:embed="rId9"/>
          <a:srcRect/>
          <a:stretch/>
        </p:blipFill>
        <p:spPr bwMode="auto">
          <a:xfrm>
            <a:off x="8652003" y="2689225"/>
            <a:ext cx="286848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214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dirty="0"/>
              <a:t>Agenda</a:t>
            </a:r>
          </a:p>
        </p:txBody>
      </p:sp>
      <p:sp>
        <p:nvSpPr>
          <p:cNvPr id="5" name="Content Placeholder 4"/>
          <p:cNvSpPr>
            <a:spLocks noGrp="1"/>
          </p:cNvSpPr>
          <p:nvPr>
            <p:ph idx="1"/>
          </p:nvPr>
        </p:nvSpPr>
        <p:spPr/>
        <p:txBody>
          <a:bodyPr vert="horz" lIns="91440" tIns="45720" rIns="91440" bIns="45720" rtlCol="0" anchor="t">
            <a:normAutofit fontScale="85000" lnSpcReduction="20000"/>
          </a:bodyPr>
          <a:lstStyle/>
          <a:p>
            <a:pPr marL="342900" indent="-342900">
              <a:lnSpc>
                <a:spcPct val="170000"/>
              </a:lnSpc>
              <a:buFont typeface="Arial" panose="020B0604020202020204" pitchFamily="34" charset="0"/>
              <a:buChar char="•"/>
            </a:pPr>
            <a:r>
              <a:rPr lang="en-US" sz="2000" dirty="0"/>
              <a:t>Direct Lake</a:t>
            </a:r>
          </a:p>
          <a:p>
            <a:pPr marL="342900" indent="-342900">
              <a:lnSpc>
                <a:spcPct val="170000"/>
              </a:lnSpc>
              <a:buFont typeface="Arial" panose="020B0604020202020204" pitchFamily="34" charset="0"/>
              <a:buChar char="•"/>
            </a:pPr>
            <a:r>
              <a:rPr lang="en-US" sz="2000" dirty="0"/>
              <a:t>Direct Query Vs Import Vs Direct Lake</a:t>
            </a:r>
          </a:p>
          <a:p>
            <a:pPr marL="342900" indent="-342900">
              <a:lnSpc>
                <a:spcPct val="170000"/>
              </a:lnSpc>
            </a:pPr>
            <a:r>
              <a:rPr lang="en-US" sz="2000" dirty="0"/>
              <a:t>Power BI Development Framework (Direct Lake)</a:t>
            </a:r>
          </a:p>
          <a:p>
            <a:pPr marL="342900" indent="-342900">
              <a:lnSpc>
                <a:spcPct val="170000"/>
              </a:lnSpc>
              <a:spcBef>
                <a:spcPts val="944"/>
              </a:spcBef>
            </a:pPr>
            <a:r>
              <a:rPr lang="en-US" sz="2000" dirty="0"/>
              <a:t>Data Agents</a:t>
            </a:r>
          </a:p>
          <a:p>
            <a:pPr marL="342900" indent="-342900">
              <a:lnSpc>
                <a:spcPct val="170000"/>
              </a:lnSpc>
              <a:buFont typeface="Arial" panose="020B0604020202020204" pitchFamily="34" charset="0"/>
              <a:buChar char="•"/>
            </a:pPr>
            <a:r>
              <a:rPr lang="en-US" sz="2000" dirty="0"/>
              <a:t>Direct Lake Best Practices</a:t>
            </a:r>
          </a:p>
          <a:p>
            <a:pPr marL="342900" indent="-342900">
              <a:lnSpc>
                <a:spcPct val="170000"/>
              </a:lnSpc>
            </a:pPr>
            <a:r>
              <a:rPr lang="en-US" sz="2000" dirty="0"/>
              <a:t>Key factors to consider when selecting the appropriate storage mode</a:t>
            </a:r>
          </a:p>
          <a:p>
            <a:pPr marL="342900" indent="-342900">
              <a:lnSpc>
                <a:spcPct val="170000"/>
              </a:lnSpc>
              <a:buFont typeface="Arial" panose="020B0604020202020204" pitchFamily="34" charset="0"/>
              <a:buChar char="•"/>
            </a:pPr>
            <a:r>
              <a:rPr lang="en-US" sz="2000" dirty="0"/>
              <a:t>Upcoming Direct Lake related features</a:t>
            </a:r>
          </a:p>
          <a:p>
            <a:pPr marL="342900" indent="-342900">
              <a:lnSpc>
                <a:spcPct val="170000"/>
              </a:lnSpc>
              <a:buFont typeface="Arial" panose="020B0604020202020204" pitchFamily="34" charset="0"/>
              <a:buChar char="•"/>
            </a:pPr>
            <a:r>
              <a:rPr lang="en-US" sz="2000" dirty="0"/>
              <a:t>Q &amp; A</a:t>
            </a:r>
          </a:p>
          <a:p>
            <a:pPr marL="215900" indent="-215900"/>
            <a:endParaRPr lang="en-US" sz="2100" dirty="0"/>
          </a:p>
        </p:txBody>
      </p:sp>
    </p:spTree>
    <p:extLst>
      <p:ext uri="{BB962C8B-B14F-4D97-AF65-F5344CB8AC3E}">
        <p14:creationId xmlns:p14="http://schemas.microsoft.com/office/powerpoint/2010/main" val="29379412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dirty="0"/>
              <a:t>Direct Lake</a:t>
            </a:r>
          </a:p>
        </p:txBody>
      </p:sp>
      <p:sp>
        <p:nvSpPr>
          <p:cNvPr id="5" name="Content Placeholder 4"/>
          <p:cNvSpPr>
            <a:spLocks noGrp="1"/>
          </p:cNvSpPr>
          <p:nvPr>
            <p:ph idx="1"/>
          </p:nvPr>
        </p:nvSpPr>
        <p:spPr/>
        <p:txBody>
          <a:bodyPr>
            <a:normAutofit/>
          </a:bodyPr>
          <a:lstStyle/>
          <a:p>
            <a:pPr marL="285750" indent="-285750">
              <a:lnSpc>
                <a:spcPct val="150000"/>
              </a:lnSpc>
            </a:pPr>
            <a:r>
              <a:rPr lang="en-US" sz="2000" b="1" dirty="0"/>
              <a:t>Loads only on demand data into memory and evicts unused data gradually</a:t>
            </a:r>
            <a:endParaRPr lang="en-US" sz="2000" dirty="0"/>
          </a:p>
          <a:p>
            <a:pPr marL="285750" indent="-285750">
              <a:lnSpc>
                <a:spcPct val="150000"/>
              </a:lnSpc>
              <a:buFont typeface="Arial" panose="020B0604020202020204" pitchFamily="34" charset="0"/>
              <a:buChar char="•"/>
            </a:pPr>
            <a:r>
              <a:rPr lang="en-US" sz="2000" dirty="0"/>
              <a:t>Another storage mode in Power BI, contains the features of the existing storage modes (Import and Direct Query)</a:t>
            </a:r>
          </a:p>
          <a:p>
            <a:pPr marL="285750" indent="-285750">
              <a:lnSpc>
                <a:spcPct val="150000"/>
              </a:lnSpc>
              <a:buFont typeface="Arial" panose="020B0604020202020204" pitchFamily="34" charset="0"/>
              <a:buChar char="•"/>
            </a:pPr>
            <a:r>
              <a:rPr lang="en-US" sz="2000" dirty="0"/>
              <a:t>Can handle large data volumes with much better performance as compared to Direct Query.</a:t>
            </a:r>
          </a:p>
          <a:p>
            <a:pPr marL="285750" indent="-285750">
              <a:lnSpc>
                <a:spcPct val="150000"/>
              </a:lnSpc>
              <a:buFont typeface="Arial" panose="020B0604020202020204" pitchFamily="34" charset="0"/>
              <a:buChar char="•"/>
            </a:pPr>
            <a:r>
              <a:rPr lang="en-US" sz="2000" dirty="0"/>
              <a:t>Saves the semantic model refresh time and compute cost</a:t>
            </a:r>
          </a:p>
          <a:p>
            <a:pPr marL="285750" indent="-285750">
              <a:lnSpc>
                <a:spcPct val="150000"/>
              </a:lnSpc>
              <a:buFont typeface="Arial" panose="020B0604020202020204" pitchFamily="34" charset="0"/>
              <a:buChar char="•"/>
            </a:pPr>
            <a:r>
              <a:rPr lang="en-US" sz="2000" dirty="0"/>
              <a:t>Semantic Models &amp; Reports availability time is reduced</a:t>
            </a:r>
          </a:p>
          <a:p>
            <a:pPr marL="285750" indent="-285750">
              <a:lnSpc>
                <a:spcPct val="150000"/>
              </a:lnSpc>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156494136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2A25C9-1FCA-7B08-ACC6-68BCC1EB08D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01F0C3B-D69D-6D4C-13B9-74FD4E0FD694}"/>
              </a:ext>
            </a:extLst>
          </p:cNvPr>
          <p:cNvSpPr>
            <a:spLocks noGrp="1"/>
          </p:cNvSpPr>
          <p:nvPr>
            <p:ph type="title"/>
          </p:nvPr>
        </p:nvSpPr>
        <p:spPr/>
        <p:txBody>
          <a:bodyPr anchor="ctr">
            <a:normAutofit/>
          </a:bodyPr>
          <a:lstStyle/>
          <a:p>
            <a:r>
              <a:rPr lang="en-US" dirty="0"/>
              <a:t>Direct Lake Concepts</a:t>
            </a:r>
          </a:p>
        </p:txBody>
      </p:sp>
      <p:sp>
        <p:nvSpPr>
          <p:cNvPr id="5" name="Content Placeholder 4">
            <a:extLst>
              <a:ext uri="{FF2B5EF4-FFF2-40B4-BE49-F238E27FC236}">
                <a16:creationId xmlns:a16="http://schemas.microsoft.com/office/drawing/2014/main" id="{5414529A-7109-55C3-F509-31280AE7CF8B}"/>
              </a:ext>
            </a:extLst>
          </p:cNvPr>
          <p:cNvSpPr>
            <a:spLocks noGrp="1"/>
          </p:cNvSpPr>
          <p:nvPr>
            <p:ph idx="1"/>
          </p:nvPr>
        </p:nvSpPr>
        <p:spPr/>
        <p:txBody>
          <a:bodyPr>
            <a:normAutofit fontScale="85000" lnSpcReduction="20000"/>
          </a:bodyPr>
          <a:lstStyle/>
          <a:p>
            <a:pPr marL="285750" indent="-285750">
              <a:lnSpc>
                <a:spcPct val="150000"/>
              </a:lnSpc>
              <a:buFont typeface="Arial" panose="020B0604020202020204" pitchFamily="34" charset="0"/>
              <a:buChar char="•"/>
            </a:pPr>
            <a:r>
              <a:rPr lang="en-US" sz="2000" dirty="0"/>
              <a:t>Fabric (Or Premium) Capacity</a:t>
            </a:r>
          </a:p>
          <a:p>
            <a:pPr marL="285750" indent="-285750">
              <a:lnSpc>
                <a:spcPct val="150000"/>
              </a:lnSpc>
            </a:pPr>
            <a:r>
              <a:rPr lang="en-US" sz="2000" dirty="0"/>
              <a:t>Parquet Files dependency</a:t>
            </a:r>
          </a:p>
          <a:p>
            <a:pPr marL="285750" indent="-285750">
              <a:lnSpc>
                <a:spcPct val="150000"/>
              </a:lnSpc>
              <a:buFont typeface="Arial" panose="020B0604020202020204" pitchFamily="34" charset="0"/>
              <a:buChar char="•"/>
            </a:pPr>
            <a:r>
              <a:rPr lang="en-US" sz="2000" dirty="0"/>
              <a:t>V-Order</a:t>
            </a:r>
          </a:p>
          <a:p>
            <a:pPr marL="285750" indent="-285750">
              <a:lnSpc>
                <a:spcPct val="150000"/>
              </a:lnSpc>
            </a:pPr>
            <a:r>
              <a:rPr lang="en-US" sz="2000" dirty="0"/>
              <a:t>Data Framing</a:t>
            </a:r>
          </a:p>
          <a:p>
            <a:pPr marL="285750" indent="-285750">
              <a:lnSpc>
                <a:spcPct val="150000"/>
              </a:lnSpc>
            </a:pPr>
            <a:r>
              <a:rPr lang="en-US" sz="2000" dirty="0"/>
              <a:t>Data Transcoding</a:t>
            </a:r>
          </a:p>
          <a:p>
            <a:pPr marL="285750" indent="-285750">
              <a:lnSpc>
                <a:spcPct val="150000"/>
              </a:lnSpc>
            </a:pPr>
            <a:r>
              <a:rPr lang="en-US" sz="2000" dirty="0"/>
              <a:t>Cold and Warm Cache</a:t>
            </a:r>
          </a:p>
          <a:p>
            <a:pPr marL="285750" indent="-285750">
              <a:lnSpc>
                <a:spcPct val="150000"/>
              </a:lnSpc>
            </a:pPr>
            <a:r>
              <a:rPr lang="en-US" sz="2000" dirty="0"/>
              <a:t>Column Temperature</a:t>
            </a:r>
          </a:p>
          <a:p>
            <a:pPr marL="285750" indent="-285750">
              <a:lnSpc>
                <a:spcPct val="150000"/>
              </a:lnSpc>
              <a:buFont typeface="Arial" panose="020B0604020202020204" pitchFamily="34" charset="0"/>
              <a:buChar char="•"/>
            </a:pPr>
            <a:r>
              <a:rPr lang="en-US" sz="2000" dirty="0"/>
              <a:t>Direct Query Fall Back</a:t>
            </a:r>
          </a:p>
          <a:p>
            <a:pPr marL="285750" indent="-285750">
              <a:lnSpc>
                <a:spcPct val="150000"/>
              </a:lnSpc>
              <a:buFont typeface="Arial" panose="020B0604020202020204" pitchFamily="34" charset="0"/>
              <a:buChar char="•"/>
            </a:pPr>
            <a:r>
              <a:rPr lang="en-US" sz="2000" dirty="0"/>
              <a:t>Fixed Identity Recommended</a:t>
            </a:r>
          </a:p>
          <a:p>
            <a:pPr marL="0" indent="0">
              <a:buNone/>
            </a:pPr>
            <a:endParaRPr lang="en-US" dirty="0"/>
          </a:p>
        </p:txBody>
      </p:sp>
    </p:spTree>
    <p:extLst>
      <p:ext uri="{BB962C8B-B14F-4D97-AF65-F5344CB8AC3E}">
        <p14:creationId xmlns:p14="http://schemas.microsoft.com/office/powerpoint/2010/main" val="213040908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rmAutofit/>
          </a:bodyPr>
          <a:lstStyle/>
          <a:p>
            <a:r>
              <a:rPr lang="en-US" kern="1200" dirty="0">
                <a:latin typeface="+mj-lt"/>
                <a:ea typeface="+mj-ea"/>
                <a:cs typeface="+mj-cs"/>
              </a:rPr>
              <a:t>Direct Lake Limitations</a:t>
            </a:r>
          </a:p>
        </p:txBody>
      </p:sp>
      <p:sp>
        <p:nvSpPr>
          <p:cNvPr id="6" name="Content Placeholder 2">
            <a:extLst>
              <a:ext uri="{FF2B5EF4-FFF2-40B4-BE49-F238E27FC236}">
                <a16:creationId xmlns:a16="http://schemas.microsoft.com/office/drawing/2014/main" id="{7B591A69-7884-BD22-688A-1E3CCAE94430}"/>
              </a:ext>
            </a:extLst>
          </p:cNvPr>
          <p:cNvSpPr>
            <a:spLocks/>
          </p:cNvSpPr>
          <p:nvPr/>
        </p:nvSpPr>
        <p:spPr>
          <a:xfrm>
            <a:off x="793535" y="1597544"/>
            <a:ext cx="4665156" cy="4251114"/>
          </a:xfrm>
          <a:prstGeom prst="rect">
            <a:avLst/>
          </a:prstGeom>
        </p:spPr>
        <p:txBody>
          <a:bodyPr vert="horz" lIns="91440" tIns="45720" rIns="91440" bIns="45720" rtlCol="0">
            <a:normAutofit/>
          </a:bodyPr>
          <a:lstStyle/>
          <a:p>
            <a:pPr marL="216004" indent="-216004" defTabSz="864017">
              <a:lnSpc>
                <a:spcPct val="150000"/>
              </a:lnSpc>
              <a:spcBef>
                <a:spcPts val="945"/>
              </a:spcBef>
              <a:buFont typeface="Arial" panose="020B0604020202020204" pitchFamily="34" charset="0"/>
              <a:buChar char="•"/>
            </a:pPr>
            <a:r>
              <a:rPr lang="en-US" sz="1700" dirty="0"/>
              <a:t>Parquet Files per Delta Table</a:t>
            </a:r>
          </a:p>
          <a:p>
            <a:pPr marL="216004" indent="-216004" defTabSz="864017">
              <a:lnSpc>
                <a:spcPct val="150000"/>
              </a:lnSpc>
              <a:spcBef>
                <a:spcPts val="945"/>
              </a:spcBef>
              <a:buFont typeface="Arial" panose="020B0604020202020204" pitchFamily="34" charset="0"/>
              <a:buChar char="•"/>
            </a:pPr>
            <a:r>
              <a:rPr lang="en-US" sz="1700" dirty="0"/>
              <a:t>Row Groups Per Delta Table</a:t>
            </a:r>
          </a:p>
          <a:p>
            <a:pPr marL="216004" indent="-216004" defTabSz="864017">
              <a:lnSpc>
                <a:spcPct val="150000"/>
              </a:lnSpc>
              <a:spcBef>
                <a:spcPts val="945"/>
              </a:spcBef>
              <a:buFont typeface="Arial" panose="020B0604020202020204" pitchFamily="34" charset="0"/>
              <a:buChar char="•"/>
            </a:pPr>
            <a:r>
              <a:rPr lang="en-US" sz="1700" dirty="0"/>
              <a:t>Rows per table</a:t>
            </a:r>
          </a:p>
          <a:p>
            <a:pPr marL="216004" indent="-216004" defTabSz="864017">
              <a:lnSpc>
                <a:spcPct val="150000"/>
              </a:lnSpc>
              <a:spcBef>
                <a:spcPts val="945"/>
              </a:spcBef>
              <a:buFont typeface="Arial" panose="020B0604020202020204" pitchFamily="34" charset="0"/>
              <a:buChar char="•"/>
            </a:pPr>
            <a:r>
              <a:rPr lang="en-US" sz="1700" dirty="0"/>
              <a:t>Max Memory (Including Warm Cache + Operational + Query Serving)</a:t>
            </a:r>
          </a:p>
          <a:p>
            <a:pPr marL="216004" indent="-216004" defTabSz="864017">
              <a:lnSpc>
                <a:spcPct val="150000"/>
              </a:lnSpc>
              <a:spcBef>
                <a:spcPts val="945"/>
              </a:spcBef>
              <a:buFont typeface="Arial" panose="020B0604020202020204" pitchFamily="34" charset="0"/>
              <a:buChar char="•"/>
            </a:pPr>
            <a:r>
              <a:rPr lang="en-US" sz="1700" dirty="0"/>
              <a:t>No SQL Views</a:t>
            </a:r>
          </a:p>
          <a:p>
            <a:pPr marL="216004" indent="-216004" defTabSz="864017">
              <a:lnSpc>
                <a:spcPct val="150000"/>
              </a:lnSpc>
              <a:spcBef>
                <a:spcPts val="945"/>
              </a:spcBef>
              <a:buFont typeface="Arial" panose="020B0604020202020204" pitchFamily="34" charset="0"/>
              <a:buChar char="•"/>
            </a:pPr>
            <a:r>
              <a:rPr lang="en-US" sz="1700" dirty="0"/>
              <a:t>RLS/OLS based delta tables are not supported</a:t>
            </a:r>
          </a:p>
          <a:p>
            <a:pPr marL="216004" indent="-216004" defTabSz="864017">
              <a:lnSpc>
                <a:spcPct val="150000"/>
              </a:lnSpc>
              <a:spcBef>
                <a:spcPts val="945"/>
              </a:spcBef>
              <a:buFont typeface="Arial" panose="020B0604020202020204" pitchFamily="34" charset="0"/>
              <a:buChar char="•"/>
            </a:pPr>
            <a:r>
              <a:rPr lang="en-US" sz="1700" dirty="0"/>
              <a:t>No Excel Hierarchies &amp; Drill throughs</a:t>
            </a:r>
          </a:p>
        </p:txBody>
      </p:sp>
      <p:sp>
        <p:nvSpPr>
          <p:cNvPr id="8" name="TextBox 7">
            <a:extLst>
              <a:ext uri="{FF2B5EF4-FFF2-40B4-BE49-F238E27FC236}">
                <a16:creationId xmlns:a16="http://schemas.microsoft.com/office/drawing/2014/main" id="{09F6BE10-8F4C-883D-8BD3-270CCA282969}"/>
              </a:ext>
            </a:extLst>
          </p:cNvPr>
          <p:cNvSpPr txBox="1"/>
          <p:nvPr/>
        </p:nvSpPr>
        <p:spPr>
          <a:xfrm>
            <a:off x="7593062" y="5220971"/>
            <a:ext cx="1217128" cy="231192"/>
          </a:xfrm>
          <a:prstGeom prst="rect">
            <a:avLst/>
          </a:prstGeom>
        </p:spPr>
        <p:txBody>
          <a:bodyPr vert="horz" lIns="91440" tIns="45720" rIns="91440" bIns="45720" rtlCol="0" anchor="b">
            <a:normAutofit/>
          </a:bodyPr>
          <a:lstStyle/>
          <a:p>
            <a:pPr algn="ctr" defTabSz="864017">
              <a:lnSpc>
                <a:spcPct val="90000"/>
              </a:lnSpc>
              <a:spcBef>
                <a:spcPts val="945"/>
              </a:spcBef>
              <a:spcAft>
                <a:spcPts val="570"/>
              </a:spcAft>
            </a:pPr>
            <a:r>
              <a:rPr lang="en-US" sz="800" b="1" kern="1200" dirty="0">
                <a:latin typeface="+mn-lt"/>
                <a:ea typeface="+mn-ea"/>
                <a:cs typeface="+mn-cs"/>
                <a:hlinkClick r:id="rId3"/>
              </a:rPr>
              <a:t>Direct Lake</a:t>
            </a:r>
            <a:endParaRPr lang="en-US" sz="800" b="1" kern="1200" dirty="0">
              <a:latin typeface="+mn-lt"/>
              <a:ea typeface="+mn-ea"/>
              <a:cs typeface="+mn-cs"/>
            </a:endParaRPr>
          </a:p>
        </p:txBody>
      </p:sp>
      <p:pic>
        <p:nvPicPr>
          <p:cNvPr id="7" name="Picture 6">
            <a:extLst>
              <a:ext uri="{FF2B5EF4-FFF2-40B4-BE49-F238E27FC236}">
                <a16:creationId xmlns:a16="http://schemas.microsoft.com/office/drawing/2014/main" id="{CA5F892F-290B-6DAD-BC8D-A24EBE084246}"/>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237019" y="1760431"/>
            <a:ext cx="5929214" cy="3305535"/>
          </a:xfrm>
          <a:prstGeom prst="rect">
            <a:avLst/>
          </a:prstGeom>
          <a:noFill/>
          <a:ln w="25400">
            <a:solidFill>
              <a:schemeClr val="accent2">
                <a:lumMod val="75000"/>
              </a:schemeClr>
            </a:solidFill>
          </a:ln>
        </p:spPr>
      </p:pic>
    </p:spTree>
    <p:extLst>
      <p:ext uri="{BB962C8B-B14F-4D97-AF65-F5344CB8AC3E}">
        <p14:creationId xmlns:p14="http://schemas.microsoft.com/office/powerpoint/2010/main" val="316255010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iLink Colors">
      <a:dk1>
        <a:sysClr val="windowText" lastClr="000000"/>
      </a:dk1>
      <a:lt1>
        <a:sysClr val="window" lastClr="FFFFFF"/>
      </a:lt1>
      <a:dk2>
        <a:srgbClr val="323232"/>
      </a:dk2>
      <a:lt2>
        <a:srgbClr val="EAEAEA"/>
      </a:lt2>
      <a:accent1>
        <a:srgbClr val="1A6BD5"/>
      </a:accent1>
      <a:accent2>
        <a:srgbClr val="D5851A"/>
      </a:accent2>
      <a:accent3>
        <a:srgbClr val="1AD527"/>
      </a:accent3>
      <a:accent4>
        <a:srgbClr val="D51AC8"/>
      </a:accent4>
      <a:accent5>
        <a:srgbClr val="1AC8D5"/>
      </a:accent5>
      <a:accent6>
        <a:srgbClr val="911B12"/>
      </a:accent6>
      <a:hlink>
        <a:srgbClr val="D5271A"/>
      </a:hlink>
      <a:folHlink>
        <a:srgbClr val="911B1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Redgate theme v2">
  <a:themeElements>
    <a:clrScheme name="Custom 1">
      <a:dk1>
        <a:srgbClr val="110449"/>
      </a:dk1>
      <a:lt1>
        <a:srgbClr val="FFFFFF"/>
      </a:lt1>
      <a:dk2>
        <a:srgbClr val="080438"/>
      </a:dk2>
      <a:lt2>
        <a:srgbClr val="000011"/>
      </a:lt2>
      <a:accent1>
        <a:srgbClr val="FFFF00"/>
      </a:accent1>
      <a:accent2>
        <a:srgbClr val="FF8A33"/>
      </a:accent2>
      <a:accent3>
        <a:srgbClr val="9933FF"/>
      </a:accent3>
      <a:accent4>
        <a:srgbClr val="33FF99"/>
      </a:accent4>
      <a:accent5>
        <a:srgbClr val="000000"/>
      </a:accent5>
      <a:accent6>
        <a:srgbClr val="9933FF"/>
      </a:accent6>
      <a:hlink>
        <a:srgbClr val="33FF99"/>
      </a:hlink>
      <a:folHlink>
        <a:srgbClr val="FFFF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rtlCol="0">
        <a:spAutoFit/>
      </a:bodyPr>
      <a:lstStyle>
        <a:defPPr algn="l">
          <a:defRPr sz="1200" b="0" dirty="0">
            <a:solidFill>
              <a:schemeClr val="bg1"/>
            </a:solidFill>
            <a:latin typeface="IBM Plex Sans Medium" panose="020B0503050203000203" pitchFamily="34"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84E3CBF63C2054098F92FAEB9732B23" ma:contentTypeVersion="14" ma:contentTypeDescription="Create a new document." ma:contentTypeScope="" ma:versionID="1786c211df7a4d558c5fb523cbf820fa">
  <xsd:schema xmlns:xsd="http://www.w3.org/2001/XMLSchema" xmlns:xs="http://www.w3.org/2001/XMLSchema" xmlns:p="http://schemas.microsoft.com/office/2006/metadata/properties" xmlns:ns3="c6dbce17-34d3-4328-8abd-0e613976c3b2" xmlns:ns4="e2aca0bc-9988-4143-ba29-22c48e12f463" targetNamespace="http://schemas.microsoft.com/office/2006/metadata/properties" ma:root="true" ma:fieldsID="7b3e7c40237ca927da7b74fc8c9cdef8" ns3:_="" ns4:_="">
    <xsd:import namespace="c6dbce17-34d3-4328-8abd-0e613976c3b2"/>
    <xsd:import namespace="e2aca0bc-9988-4143-ba29-22c48e12f46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dbce17-34d3-4328-8abd-0e613976c3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2aca0bc-9988-4143-ba29-22c48e12f46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948023-FF43-4A59-A77B-DA346C020314}">
  <ds:schemaRefs>
    <ds:schemaRef ds:uri="http://schemas.microsoft.com/sharepoint/v3/contenttype/forms"/>
  </ds:schemaRefs>
</ds:datastoreItem>
</file>

<file path=customXml/itemProps2.xml><?xml version="1.0" encoding="utf-8"?>
<ds:datastoreItem xmlns:ds="http://schemas.openxmlformats.org/officeDocument/2006/customXml" ds:itemID="{6B0FD6D9-EFB6-4983-A986-76EC0D49888F}">
  <ds:schemaRefs>
    <ds:schemaRef ds:uri="http://purl.org/dc/elements/1.1/"/>
    <ds:schemaRef ds:uri="http://schemas.microsoft.com/office/infopath/2007/PartnerControls"/>
    <ds:schemaRef ds:uri="http://schemas.microsoft.com/office/2006/documentManagement/types"/>
    <ds:schemaRef ds:uri="http://purl.org/dc/dcmitype/"/>
    <ds:schemaRef ds:uri="http://www.w3.org/XML/1998/namespace"/>
    <ds:schemaRef ds:uri="http://purl.org/dc/terms/"/>
    <ds:schemaRef ds:uri="http://schemas.openxmlformats.org/package/2006/metadata/core-properties"/>
    <ds:schemaRef ds:uri="e2aca0bc-9988-4143-ba29-22c48e12f463"/>
    <ds:schemaRef ds:uri="c6dbce17-34d3-4328-8abd-0e613976c3b2"/>
    <ds:schemaRef ds:uri="http://schemas.microsoft.com/office/2006/metadata/properties"/>
  </ds:schemaRefs>
</ds:datastoreItem>
</file>

<file path=customXml/itemProps3.xml><?xml version="1.0" encoding="utf-8"?>
<ds:datastoreItem xmlns:ds="http://schemas.openxmlformats.org/officeDocument/2006/customXml" ds:itemID="{E1791F40-FB41-4899-BA14-6D2988B01B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dbce17-34d3-4328-8abd-0e613976c3b2"/>
    <ds:schemaRef ds:uri="e2aca0bc-9988-4143-ba29-22c48e12f4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29012</TotalTime>
  <Words>13337</Words>
  <Application>Microsoft Office PowerPoint</Application>
  <PresentationFormat>Custom</PresentationFormat>
  <Paragraphs>833</Paragraphs>
  <Slides>27</Slides>
  <Notes>27</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27</vt:i4>
      </vt:variant>
    </vt:vector>
  </HeadingPairs>
  <TitlesOfParts>
    <vt:vector size="41" baseType="lpstr">
      <vt:lpstr>Aptos</vt:lpstr>
      <vt:lpstr>Aptos Display</vt:lpstr>
      <vt:lpstr>Aptos Narrow</vt:lpstr>
      <vt:lpstr>Arial</vt:lpstr>
      <vt:lpstr>Calibri</vt:lpstr>
      <vt:lpstr>Calibri Light</vt:lpstr>
      <vt:lpstr>IBM Plex Sans</vt:lpstr>
      <vt:lpstr>Kanit Light</vt:lpstr>
      <vt:lpstr>Kanit Medium</vt:lpstr>
      <vt:lpstr>Roboto</vt:lpstr>
      <vt:lpstr>Roboto Regular</vt:lpstr>
      <vt:lpstr>Wingdings</vt:lpstr>
      <vt:lpstr>Office Theme</vt:lpstr>
      <vt:lpstr>Redgate theme v2</vt:lpstr>
      <vt:lpstr>Microsoft Fabric Tour</vt:lpstr>
      <vt:lpstr>Title Sponsor</vt:lpstr>
      <vt:lpstr>Direct to Insight: Unleashing Direct Lake Data Agents in MS Fabric</vt:lpstr>
      <vt:lpstr>Chaudhary Ahmad Ali</vt:lpstr>
      <vt:lpstr>PowerPoint Presentation</vt:lpstr>
      <vt:lpstr>Agenda</vt:lpstr>
      <vt:lpstr>Direct Lake</vt:lpstr>
      <vt:lpstr>Direct Lake Concepts</vt:lpstr>
      <vt:lpstr>Direct Lake Limitations</vt:lpstr>
      <vt:lpstr>Data Loading in Direct Lake and Import</vt:lpstr>
      <vt:lpstr>DQ Vs Import Vs Direct Lake</vt:lpstr>
      <vt:lpstr>Power BI Dev Framework (Direct Lake)</vt:lpstr>
      <vt:lpstr>Fabric Data Agents</vt:lpstr>
      <vt:lpstr>Fabric Data Agents (Semantic Model)</vt:lpstr>
      <vt:lpstr>Fabric Data Agents with Semantic Models</vt:lpstr>
      <vt:lpstr>Direct Lake Best Practices  (Gold Layer- LH)</vt:lpstr>
      <vt:lpstr>Real-World Benchmark – Optimizing a Gold Layer in Direct Lake </vt:lpstr>
      <vt:lpstr>Direct Lake Best Practices  (Semantic Model)</vt:lpstr>
      <vt:lpstr>Direct Lake Best Practices  (Reports)</vt:lpstr>
      <vt:lpstr>Direct Lake Best Practices  (Security)</vt:lpstr>
      <vt:lpstr>Direct Lake Best Practices  (Refresh)</vt:lpstr>
      <vt:lpstr>Key Factors for selecting the Storage Mode</vt:lpstr>
      <vt:lpstr>Roadmap of Direct Lake and Data Agents</vt:lpstr>
      <vt:lpstr>Conclusion</vt:lpstr>
      <vt:lpstr>Q &amp; A &amp; Thank You</vt:lpstr>
      <vt:lpstr>Presentation Link</vt:lpstr>
      <vt:lpstr>More Enablement options https://forms.office.com/r/UDRZaBHyz6 </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Belinda Allen</cp:lastModifiedBy>
  <cp:revision>65</cp:revision>
  <cp:lastPrinted>2025-05-30T14:03:21Z</cp:lastPrinted>
  <dcterms:created xsi:type="dcterms:W3CDTF">2011-08-19T20:30:49Z</dcterms:created>
  <dcterms:modified xsi:type="dcterms:W3CDTF">2025-05-31T15:14:52Z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0x010100B84E3CBF63C2054098F92FAEB9732B23</vt:lpwstr>
  </property>
</Properties>
</file>